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67" r:id="rId5"/>
    <p:sldId id="259" r:id="rId6"/>
    <p:sldId id="260" r:id="rId7"/>
    <p:sldId id="261" r:id="rId8"/>
    <p:sldId id="266" r:id="rId9"/>
    <p:sldId id="262" r:id="rId10"/>
    <p:sldId id="263" r:id="rId11"/>
    <p:sldId id="264" r:id="rId12"/>
    <p:sldId id="268" r:id="rId13"/>
    <p:sldId id="265" r:id="rId14"/>
  </p:sldIdLst>
  <p:sldSz cx="9144000" cy="5143500" type="screen16x9"/>
  <p:notesSz cx="6858000" cy="9144000"/>
  <p:embeddedFontLst>
    <p:embeddedFont>
      <p:font typeface="Roboto"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D6E8"/>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EC5E9A-7B61-497E-9BD4-942FBCCB064A}" type="doc">
      <dgm:prSet loTypeId="urn:microsoft.com/office/officeart/2005/8/layout/radial1" loCatId="relationship" qsTypeId="urn:microsoft.com/office/officeart/2005/8/quickstyle/simple1" qsCatId="simple" csTypeId="urn:microsoft.com/office/officeart/2005/8/colors/accent1_2" csCatId="accent1" phldr="1"/>
      <dgm:spPr/>
      <dgm:t>
        <a:bodyPr/>
        <a:lstStyle/>
        <a:p>
          <a:endParaRPr lang="en-US"/>
        </a:p>
      </dgm:t>
    </dgm:pt>
    <dgm:pt modelId="{B1CC6DE7-6A2F-4401-8628-0447D257E96F}">
      <dgm:prSet phldrT="[Text]" custT="1"/>
      <dgm:spPr/>
      <dgm:t>
        <a:bodyPr/>
        <a:lstStyle/>
        <a:p>
          <a:r>
            <a:rPr lang="sv-SE" sz="1600" dirty="0"/>
            <a:t>Model Testing Toolkit</a:t>
          </a:r>
          <a:endParaRPr lang="en-US" sz="1600" dirty="0"/>
        </a:p>
      </dgm:t>
    </dgm:pt>
    <dgm:pt modelId="{9881A380-B6B8-449E-870B-CBC2577B0274}" type="parTrans" cxnId="{2D03E9D4-903A-4E35-8CE4-DB93FFA49E98}">
      <dgm:prSet/>
      <dgm:spPr/>
      <dgm:t>
        <a:bodyPr/>
        <a:lstStyle/>
        <a:p>
          <a:endParaRPr lang="en-US"/>
        </a:p>
      </dgm:t>
    </dgm:pt>
    <dgm:pt modelId="{71AD10EE-93B9-4C69-8F40-BE382E028343}" type="sibTrans" cxnId="{2D03E9D4-903A-4E35-8CE4-DB93FFA49E98}">
      <dgm:prSet/>
      <dgm:spPr/>
      <dgm:t>
        <a:bodyPr/>
        <a:lstStyle/>
        <a:p>
          <a:endParaRPr lang="en-US"/>
        </a:p>
      </dgm:t>
    </dgm:pt>
    <dgm:pt modelId="{FB68962D-40BC-4CCF-A920-D5A718589EE6}">
      <dgm:prSet phldrT="[Text]" custT="1"/>
      <dgm:spPr/>
      <dgm:t>
        <a:bodyPr/>
        <a:lstStyle/>
        <a:p>
          <a:r>
            <a:rPr lang="sv-SE" sz="1600" dirty="0"/>
            <a:t>GUI</a:t>
          </a:r>
          <a:endParaRPr lang="en-US" sz="1600" dirty="0"/>
        </a:p>
      </dgm:t>
    </dgm:pt>
    <dgm:pt modelId="{A9984E96-6EA6-4E67-9192-77B24ABCFFFA}" type="parTrans" cxnId="{FFCDCBC8-71DB-4172-AF77-F1900B7029A8}">
      <dgm:prSet>
        <dgm:style>
          <a:lnRef idx="0">
            <a:scrgbClr r="0" g="0" b="0"/>
          </a:lnRef>
          <a:fillRef idx="0">
            <a:scrgbClr r="0" g="0" b="0"/>
          </a:fillRef>
          <a:effectRef idx="0">
            <a:scrgbClr r="0" g="0" b="0"/>
          </a:effectRef>
          <a:fontRef idx="minor">
            <a:schemeClr val="tx1"/>
          </a:fontRef>
        </dgm:style>
      </dgm:prSet>
      <dgm:spPr>
        <a:ln w="9525" cap="flat" cmpd="sng" algn="ctr">
          <a:solidFill>
            <a:schemeClr val="accent1"/>
          </a:solidFill>
          <a:prstDash val="solid"/>
          <a:round/>
          <a:headEnd type="arrow" w="med" len="med"/>
          <a:tailEnd type="arrow" w="med" len="med"/>
        </a:ln>
      </dgm:spPr>
      <dgm:t>
        <a:bodyPr/>
        <a:lstStyle/>
        <a:p>
          <a:endParaRPr lang="en-US"/>
        </a:p>
      </dgm:t>
    </dgm:pt>
    <dgm:pt modelId="{B3FDA16D-33D2-48E3-8F2F-030A8BE32951}" type="sibTrans" cxnId="{FFCDCBC8-71DB-4172-AF77-F1900B7029A8}">
      <dgm:prSet/>
      <dgm:spPr/>
      <dgm:t>
        <a:bodyPr/>
        <a:lstStyle/>
        <a:p>
          <a:endParaRPr lang="en-US"/>
        </a:p>
      </dgm:t>
    </dgm:pt>
    <dgm:pt modelId="{6A5233CE-27BB-43AF-B286-E0A053A83384}">
      <dgm:prSet phldrT="[Text]" custT="1"/>
      <dgm:spPr/>
      <dgm:t>
        <a:bodyPr/>
        <a:lstStyle/>
        <a:p>
          <a:r>
            <a:rPr lang="sv-SE" sz="1600" dirty="0"/>
            <a:t>OPTIMICA Compiler Toolkit</a:t>
          </a:r>
          <a:endParaRPr lang="en-US" sz="1600" dirty="0"/>
        </a:p>
      </dgm:t>
    </dgm:pt>
    <dgm:pt modelId="{59E23E67-FF6B-4051-A7DC-09E3769E3682}" type="parTrans" cxnId="{BF6F1C81-589F-4CE5-94DE-0C9C79364DA3}">
      <dgm:prSet>
        <dgm:style>
          <a:lnRef idx="0">
            <a:scrgbClr r="0" g="0" b="0"/>
          </a:lnRef>
          <a:fillRef idx="0">
            <a:scrgbClr r="0" g="0" b="0"/>
          </a:fillRef>
          <a:effectRef idx="0">
            <a:scrgbClr r="0" g="0" b="0"/>
          </a:effectRef>
          <a:fontRef idx="minor">
            <a:schemeClr val="tx1"/>
          </a:fontRef>
        </dgm:style>
      </dgm:prSet>
      <dgm:spPr>
        <a:ln w="9525" cap="flat" cmpd="sng" algn="ctr">
          <a:solidFill>
            <a:schemeClr val="accent1"/>
          </a:solidFill>
          <a:prstDash val="solid"/>
          <a:round/>
          <a:headEnd type="arrow" w="med" len="med"/>
          <a:tailEnd type="arrow" w="med" len="med"/>
        </a:ln>
      </dgm:spPr>
      <dgm:t>
        <a:bodyPr/>
        <a:lstStyle/>
        <a:p>
          <a:endParaRPr lang="en-US"/>
        </a:p>
      </dgm:t>
    </dgm:pt>
    <dgm:pt modelId="{48BFE276-0370-4363-9666-88051DF3ED8C}" type="sibTrans" cxnId="{BF6F1C81-589F-4CE5-94DE-0C9C79364DA3}">
      <dgm:prSet/>
      <dgm:spPr/>
      <dgm:t>
        <a:bodyPr/>
        <a:lstStyle/>
        <a:p>
          <a:endParaRPr lang="en-US"/>
        </a:p>
      </dgm:t>
    </dgm:pt>
    <dgm:pt modelId="{93E6178C-4436-4A19-8F36-A7AC88DD9A4A}">
      <dgm:prSet phldrT="[Text]"/>
      <dgm:spPr/>
      <dgm:t>
        <a:bodyPr/>
        <a:lstStyle/>
        <a:p>
          <a:endParaRPr lang="en-US" dirty="0"/>
        </a:p>
      </dgm:t>
    </dgm:pt>
    <dgm:pt modelId="{78E0C2EA-0EE4-4B58-A12F-862E0154E44D}" type="parTrans" cxnId="{9C0370ED-6A9D-456B-8588-9EA32A88FA74}">
      <dgm:prSet/>
      <dgm:spPr/>
      <dgm:t>
        <a:bodyPr/>
        <a:lstStyle/>
        <a:p>
          <a:endParaRPr lang="en-US"/>
        </a:p>
      </dgm:t>
    </dgm:pt>
    <dgm:pt modelId="{4F565A2D-6E9F-41E3-95A6-40911F77664F}" type="sibTrans" cxnId="{9C0370ED-6A9D-456B-8588-9EA32A88FA74}">
      <dgm:prSet/>
      <dgm:spPr/>
      <dgm:t>
        <a:bodyPr/>
        <a:lstStyle/>
        <a:p>
          <a:endParaRPr lang="en-US"/>
        </a:p>
      </dgm:t>
    </dgm:pt>
    <dgm:pt modelId="{863E771B-6275-432B-97F1-96435A200407}">
      <dgm:prSet phldrT="[Text]" phldr="1"/>
      <dgm:spPr/>
      <dgm:t>
        <a:bodyPr/>
        <a:lstStyle/>
        <a:p>
          <a:endParaRPr lang="en-US" dirty="0"/>
        </a:p>
      </dgm:t>
    </dgm:pt>
    <dgm:pt modelId="{22F25D76-3EF3-45F7-9B02-BA409469BAC9}" type="parTrans" cxnId="{44A44612-21E7-4DE0-84DD-B90CA0EB210D}">
      <dgm:prSet/>
      <dgm:spPr/>
      <dgm:t>
        <a:bodyPr/>
        <a:lstStyle/>
        <a:p>
          <a:endParaRPr lang="en-US"/>
        </a:p>
      </dgm:t>
    </dgm:pt>
    <dgm:pt modelId="{7F8A4262-F4E7-49F5-B586-373AD62B1001}" type="sibTrans" cxnId="{44A44612-21E7-4DE0-84DD-B90CA0EB210D}">
      <dgm:prSet/>
      <dgm:spPr/>
      <dgm:t>
        <a:bodyPr/>
        <a:lstStyle/>
        <a:p>
          <a:endParaRPr lang="en-US"/>
        </a:p>
      </dgm:t>
    </dgm:pt>
    <dgm:pt modelId="{B1E41B55-6A4C-41ED-81AB-181EE9E2B3FF}" type="pres">
      <dgm:prSet presAssocID="{DCEC5E9A-7B61-497E-9BD4-942FBCCB064A}" presName="cycle" presStyleCnt="0">
        <dgm:presLayoutVars>
          <dgm:chMax val="1"/>
          <dgm:dir/>
          <dgm:animLvl val="ctr"/>
          <dgm:resizeHandles val="exact"/>
        </dgm:presLayoutVars>
      </dgm:prSet>
      <dgm:spPr/>
    </dgm:pt>
    <dgm:pt modelId="{DAA9C8A3-5DF4-44D5-96E3-567BF5AB6793}" type="pres">
      <dgm:prSet presAssocID="{B1CC6DE7-6A2F-4401-8628-0447D257E96F}" presName="centerShape" presStyleLbl="node0" presStyleIdx="0" presStyleCnt="1" custScaleX="134765" custScaleY="131238" custLinFactNeighborX="-5038" custLinFactNeighborY="15891"/>
      <dgm:spPr/>
    </dgm:pt>
    <dgm:pt modelId="{A03A0950-DFDA-45CC-9590-2927BA765496}" type="pres">
      <dgm:prSet presAssocID="{A9984E96-6EA6-4E67-9192-77B24ABCFFFA}" presName="Name9" presStyleLbl="parChTrans1D2" presStyleIdx="0" presStyleCnt="2"/>
      <dgm:spPr/>
    </dgm:pt>
    <dgm:pt modelId="{40C2E3E2-F069-4128-AB9F-CC579ED38BF6}" type="pres">
      <dgm:prSet presAssocID="{A9984E96-6EA6-4E67-9192-77B24ABCFFFA}" presName="connTx" presStyleLbl="parChTrans1D2" presStyleIdx="0" presStyleCnt="2"/>
      <dgm:spPr/>
    </dgm:pt>
    <dgm:pt modelId="{5A58F9D0-122B-4E15-8FCA-60DCD2D9DCD1}" type="pres">
      <dgm:prSet presAssocID="{FB68962D-40BC-4CCF-A920-D5A718589EE6}" presName="node" presStyleLbl="node1" presStyleIdx="0" presStyleCnt="2" custScaleX="133572" custScaleY="130368" custRadScaleRad="135262" custRadScaleInc="115158">
        <dgm:presLayoutVars>
          <dgm:bulletEnabled val="1"/>
        </dgm:presLayoutVars>
      </dgm:prSet>
      <dgm:spPr/>
    </dgm:pt>
    <dgm:pt modelId="{BD2834DA-83F3-43A5-BBBD-0E5A1D20F2E6}" type="pres">
      <dgm:prSet presAssocID="{59E23E67-FF6B-4051-A7DC-09E3769E3682}" presName="Name9" presStyleLbl="parChTrans1D2" presStyleIdx="1" presStyleCnt="2"/>
      <dgm:spPr/>
    </dgm:pt>
    <dgm:pt modelId="{367718BD-E8E0-4E28-A004-159BEC9E90D6}" type="pres">
      <dgm:prSet presAssocID="{59E23E67-FF6B-4051-A7DC-09E3769E3682}" presName="connTx" presStyleLbl="parChTrans1D2" presStyleIdx="1" presStyleCnt="2"/>
      <dgm:spPr/>
    </dgm:pt>
    <dgm:pt modelId="{8555A1B5-DB84-4C44-A08F-DDB6E7FC91E5}" type="pres">
      <dgm:prSet presAssocID="{6A5233CE-27BB-43AF-B286-E0A053A83384}" presName="node" presStyleLbl="node1" presStyleIdx="1" presStyleCnt="2" custScaleX="132379" custScaleY="128023" custRadScaleRad="154440" custRadScaleInc="86815">
        <dgm:presLayoutVars>
          <dgm:bulletEnabled val="1"/>
        </dgm:presLayoutVars>
      </dgm:prSet>
      <dgm:spPr/>
    </dgm:pt>
  </dgm:ptLst>
  <dgm:cxnLst>
    <dgm:cxn modelId="{44A44612-21E7-4DE0-84DD-B90CA0EB210D}" srcId="{93E6178C-4436-4A19-8F36-A7AC88DD9A4A}" destId="{863E771B-6275-432B-97F1-96435A200407}" srcOrd="0" destOrd="0" parTransId="{22F25D76-3EF3-45F7-9B02-BA409469BAC9}" sibTransId="{7F8A4262-F4E7-49F5-B586-373AD62B1001}"/>
    <dgm:cxn modelId="{25C65317-E80A-46EE-B052-68D85CC4C99B}" type="presOf" srcId="{DCEC5E9A-7B61-497E-9BD4-942FBCCB064A}" destId="{B1E41B55-6A4C-41ED-81AB-181EE9E2B3FF}" srcOrd="0" destOrd="0" presId="urn:microsoft.com/office/officeart/2005/8/layout/radial1"/>
    <dgm:cxn modelId="{9FEB3819-3F69-4044-9CD2-34BFA10EF9B9}" type="presOf" srcId="{59E23E67-FF6B-4051-A7DC-09E3769E3682}" destId="{BD2834DA-83F3-43A5-BBBD-0E5A1D20F2E6}" srcOrd="0" destOrd="0" presId="urn:microsoft.com/office/officeart/2005/8/layout/radial1"/>
    <dgm:cxn modelId="{107AA035-524B-45C3-98B3-31EA3C4C95C2}" type="presOf" srcId="{59E23E67-FF6B-4051-A7DC-09E3769E3682}" destId="{367718BD-E8E0-4E28-A004-159BEC9E90D6}" srcOrd="1" destOrd="0" presId="urn:microsoft.com/office/officeart/2005/8/layout/radial1"/>
    <dgm:cxn modelId="{7B957C5F-0B7A-44A9-B11E-A942258D26FB}" type="presOf" srcId="{FB68962D-40BC-4CCF-A920-D5A718589EE6}" destId="{5A58F9D0-122B-4E15-8FCA-60DCD2D9DCD1}" srcOrd="0" destOrd="0" presId="urn:microsoft.com/office/officeart/2005/8/layout/radial1"/>
    <dgm:cxn modelId="{9CE5A765-4905-440B-9D90-D246DB747771}" type="presOf" srcId="{B1CC6DE7-6A2F-4401-8628-0447D257E96F}" destId="{DAA9C8A3-5DF4-44D5-96E3-567BF5AB6793}" srcOrd="0" destOrd="0" presId="urn:microsoft.com/office/officeart/2005/8/layout/radial1"/>
    <dgm:cxn modelId="{EF44284B-0E0C-446C-A69D-1F336BB4FA1C}" type="presOf" srcId="{A9984E96-6EA6-4E67-9192-77B24ABCFFFA}" destId="{40C2E3E2-F069-4128-AB9F-CC579ED38BF6}" srcOrd="1" destOrd="0" presId="urn:microsoft.com/office/officeart/2005/8/layout/radial1"/>
    <dgm:cxn modelId="{837B9E75-68C2-42ED-BB41-BF13161BC862}" type="presOf" srcId="{A9984E96-6EA6-4E67-9192-77B24ABCFFFA}" destId="{A03A0950-DFDA-45CC-9590-2927BA765496}" srcOrd="0" destOrd="0" presId="urn:microsoft.com/office/officeart/2005/8/layout/radial1"/>
    <dgm:cxn modelId="{BF6F1C81-589F-4CE5-94DE-0C9C79364DA3}" srcId="{B1CC6DE7-6A2F-4401-8628-0447D257E96F}" destId="{6A5233CE-27BB-43AF-B286-E0A053A83384}" srcOrd="1" destOrd="0" parTransId="{59E23E67-FF6B-4051-A7DC-09E3769E3682}" sibTransId="{48BFE276-0370-4363-9666-88051DF3ED8C}"/>
    <dgm:cxn modelId="{B6D33895-B919-46E9-AF3C-1CD2A70F9A4E}" type="presOf" srcId="{6A5233CE-27BB-43AF-B286-E0A053A83384}" destId="{8555A1B5-DB84-4C44-A08F-DDB6E7FC91E5}" srcOrd="0" destOrd="0" presId="urn:microsoft.com/office/officeart/2005/8/layout/radial1"/>
    <dgm:cxn modelId="{FFCDCBC8-71DB-4172-AF77-F1900B7029A8}" srcId="{B1CC6DE7-6A2F-4401-8628-0447D257E96F}" destId="{FB68962D-40BC-4CCF-A920-D5A718589EE6}" srcOrd="0" destOrd="0" parTransId="{A9984E96-6EA6-4E67-9192-77B24ABCFFFA}" sibTransId="{B3FDA16D-33D2-48E3-8F2F-030A8BE32951}"/>
    <dgm:cxn modelId="{2D03E9D4-903A-4E35-8CE4-DB93FFA49E98}" srcId="{DCEC5E9A-7B61-497E-9BD4-942FBCCB064A}" destId="{B1CC6DE7-6A2F-4401-8628-0447D257E96F}" srcOrd="0" destOrd="0" parTransId="{9881A380-B6B8-449E-870B-CBC2577B0274}" sibTransId="{71AD10EE-93B9-4C69-8F40-BE382E028343}"/>
    <dgm:cxn modelId="{9C0370ED-6A9D-456B-8588-9EA32A88FA74}" srcId="{DCEC5E9A-7B61-497E-9BD4-942FBCCB064A}" destId="{93E6178C-4436-4A19-8F36-A7AC88DD9A4A}" srcOrd="1" destOrd="0" parTransId="{78E0C2EA-0EE4-4B58-A12F-862E0154E44D}" sibTransId="{4F565A2D-6E9F-41E3-95A6-40911F77664F}"/>
    <dgm:cxn modelId="{9207F816-3ADE-4A04-9F37-96DE46041983}" type="presParOf" srcId="{B1E41B55-6A4C-41ED-81AB-181EE9E2B3FF}" destId="{DAA9C8A3-5DF4-44D5-96E3-567BF5AB6793}" srcOrd="0" destOrd="0" presId="urn:microsoft.com/office/officeart/2005/8/layout/radial1"/>
    <dgm:cxn modelId="{4770CFB7-DD45-498A-88EC-D7BA4E83F390}" type="presParOf" srcId="{B1E41B55-6A4C-41ED-81AB-181EE9E2B3FF}" destId="{A03A0950-DFDA-45CC-9590-2927BA765496}" srcOrd="1" destOrd="0" presId="urn:microsoft.com/office/officeart/2005/8/layout/radial1"/>
    <dgm:cxn modelId="{49994278-B823-43D9-9725-DEB8743CB436}" type="presParOf" srcId="{A03A0950-DFDA-45CC-9590-2927BA765496}" destId="{40C2E3E2-F069-4128-AB9F-CC579ED38BF6}" srcOrd="0" destOrd="0" presId="urn:microsoft.com/office/officeart/2005/8/layout/radial1"/>
    <dgm:cxn modelId="{822B2632-8C0D-4BD6-955E-DFA2BA521D1F}" type="presParOf" srcId="{B1E41B55-6A4C-41ED-81AB-181EE9E2B3FF}" destId="{5A58F9D0-122B-4E15-8FCA-60DCD2D9DCD1}" srcOrd="2" destOrd="0" presId="urn:microsoft.com/office/officeart/2005/8/layout/radial1"/>
    <dgm:cxn modelId="{E67D6606-D701-4337-B533-F7F5C52CDD72}" type="presParOf" srcId="{B1E41B55-6A4C-41ED-81AB-181EE9E2B3FF}" destId="{BD2834DA-83F3-43A5-BBBD-0E5A1D20F2E6}" srcOrd="3" destOrd="0" presId="urn:microsoft.com/office/officeart/2005/8/layout/radial1"/>
    <dgm:cxn modelId="{DD6A4A01-3AB6-4C43-ADC2-92C7E4F0C2CA}" type="presParOf" srcId="{BD2834DA-83F3-43A5-BBBD-0E5A1D20F2E6}" destId="{367718BD-E8E0-4E28-A004-159BEC9E90D6}" srcOrd="0" destOrd="0" presId="urn:microsoft.com/office/officeart/2005/8/layout/radial1"/>
    <dgm:cxn modelId="{6379E9A1-E04A-4CD3-83BE-51EF93A3EBE4}" type="presParOf" srcId="{B1E41B55-6A4C-41ED-81AB-181EE9E2B3FF}" destId="{8555A1B5-DB84-4C44-A08F-DDB6E7FC91E5}" srcOrd="4"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9C8A3-5DF4-44D5-96E3-567BF5AB6793}">
      <dsp:nvSpPr>
        <dsp:cNvPr id="0" name=""/>
        <dsp:cNvSpPr/>
      </dsp:nvSpPr>
      <dsp:spPr>
        <a:xfrm>
          <a:off x="2146946" y="1767246"/>
          <a:ext cx="1508429" cy="146895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sv-SE" sz="1600" kern="1200" dirty="0"/>
            <a:t>Model Testing Toolkit</a:t>
          </a:r>
          <a:endParaRPr lang="en-US" sz="1600" kern="1200" dirty="0"/>
        </a:p>
      </dsp:txBody>
      <dsp:txXfrm>
        <a:off x="2367850" y="1982369"/>
        <a:ext cx="1066621" cy="1038705"/>
      </dsp:txXfrm>
    </dsp:sp>
    <dsp:sp modelId="{A03A0950-DFDA-45CC-9590-2927BA765496}">
      <dsp:nvSpPr>
        <dsp:cNvPr id="0" name=""/>
        <dsp:cNvSpPr/>
      </dsp:nvSpPr>
      <dsp:spPr>
        <a:xfrm rot="2930">
          <a:off x="3655376" y="2486079"/>
          <a:ext cx="560655" cy="33050"/>
        </a:xfrm>
        <a:custGeom>
          <a:avLst/>
          <a:gdLst/>
          <a:ahLst/>
          <a:cxnLst/>
          <a:rect l="0" t="0" r="0" b="0"/>
          <a:pathLst>
            <a:path>
              <a:moveTo>
                <a:pt x="0" y="16525"/>
              </a:moveTo>
              <a:lnTo>
                <a:pt x="560655" y="16525"/>
              </a:lnTo>
            </a:path>
          </a:pathLst>
        </a:custGeom>
        <a:noFill/>
        <a:ln w="9525" cap="flat" cmpd="sng" algn="ctr">
          <a:solidFill>
            <a:schemeClr val="accent1"/>
          </a:solidFill>
          <a:prstDash val="solid"/>
          <a:round/>
          <a:headEnd type="arrow" w="med" len="med"/>
          <a:tailEnd type="arrow" w="med" len="med"/>
        </a:ln>
        <a:effectLst/>
      </dsp:spPr>
      <dsp:style>
        <a:lnRef idx="0">
          <a:scrgbClr r="0" g="0" b="0"/>
        </a:lnRef>
        <a:fillRef idx="0">
          <a:scrgbClr r="0" g="0" b="0"/>
        </a:fillRef>
        <a:effectRef idx="0">
          <a:scrgbClr r="0" g="0" b="0"/>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921687" y="2488588"/>
        <a:ext cx="28032" cy="28032"/>
      </dsp:txXfrm>
    </dsp:sp>
    <dsp:sp modelId="{5A58F9D0-122B-4E15-8FCA-60DCD2D9DCD1}">
      <dsp:nvSpPr>
        <dsp:cNvPr id="0" name=""/>
        <dsp:cNvSpPr/>
      </dsp:nvSpPr>
      <dsp:spPr>
        <a:xfrm>
          <a:off x="4216031" y="1773873"/>
          <a:ext cx="1495076" cy="1459213"/>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sv-SE" sz="1600" kern="1200" dirty="0"/>
            <a:t>GUI</a:t>
          </a:r>
          <a:endParaRPr lang="en-US" sz="1600" kern="1200" dirty="0"/>
        </a:p>
      </dsp:txBody>
      <dsp:txXfrm>
        <a:off x="4434980" y="1987570"/>
        <a:ext cx="1057178" cy="1031819"/>
      </dsp:txXfrm>
    </dsp:sp>
    <dsp:sp modelId="{BD2834DA-83F3-43A5-BBBD-0E5A1D20F2E6}">
      <dsp:nvSpPr>
        <dsp:cNvPr id="0" name=""/>
        <dsp:cNvSpPr/>
      </dsp:nvSpPr>
      <dsp:spPr>
        <a:xfrm rot="10800589">
          <a:off x="1586296" y="2485020"/>
          <a:ext cx="560650" cy="33050"/>
        </a:xfrm>
        <a:custGeom>
          <a:avLst/>
          <a:gdLst/>
          <a:ahLst/>
          <a:cxnLst/>
          <a:rect l="0" t="0" r="0" b="0"/>
          <a:pathLst>
            <a:path>
              <a:moveTo>
                <a:pt x="0" y="16525"/>
              </a:moveTo>
              <a:lnTo>
                <a:pt x="560650" y="16525"/>
              </a:lnTo>
            </a:path>
          </a:pathLst>
        </a:custGeom>
        <a:noFill/>
        <a:ln w="9525" cap="flat" cmpd="sng" algn="ctr">
          <a:solidFill>
            <a:schemeClr val="accent1"/>
          </a:solidFill>
          <a:prstDash val="solid"/>
          <a:round/>
          <a:headEnd type="arrow" w="med" len="med"/>
          <a:tailEnd type="arrow" w="med" len="med"/>
        </a:ln>
        <a:effectLst/>
      </dsp:spPr>
      <dsp:style>
        <a:lnRef idx="0">
          <a:scrgbClr r="0" g="0" b="0"/>
        </a:lnRef>
        <a:fillRef idx="0">
          <a:scrgbClr r="0" g="0" b="0"/>
        </a:fillRef>
        <a:effectRef idx="0">
          <a:scrgbClr r="0" g="0" b="0"/>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rot="10800000">
        <a:off x="1852605" y="2487529"/>
        <a:ext cx="28032" cy="28032"/>
      </dsp:txXfrm>
    </dsp:sp>
    <dsp:sp modelId="{8555A1B5-DB84-4C44-A08F-DDB6E7FC91E5}">
      <dsp:nvSpPr>
        <dsp:cNvPr id="0" name=""/>
        <dsp:cNvSpPr/>
      </dsp:nvSpPr>
      <dsp:spPr>
        <a:xfrm>
          <a:off x="104573" y="1784887"/>
          <a:ext cx="1481723" cy="1432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sv-SE" sz="1600" kern="1200" dirty="0"/>
            <a:t>OPTIMICA Compiler Toolkit</a:t>
          </a:r>
          <a:endParaRPr lang="en-US" sz="1600" kern="1200" dirty="0"/>
        </a:p>
      </dsp:txBody>
      <dsp:txXfrm>
        <a:off x="321566" y="1994740"/>
        <a:ext cx="1047737" cy="1013260"/>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2.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 name="Shape 12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228600" rtl="0">
              <a:spcBef>
                <a:spcPts val="0"/>
              </a:spcBef>
            </a:pPr>
            <a:r>
              <a:rPr lang="sv"/>
              <a:t>Safe: garantera att alla tester som skulle kunna misslyckas faktiskt körs</a:t>
            </a:r>
          </a:p>
          <a:p>
            <a:pPr marL="457200" lvl="0" indent="-228600" rtl="0">
              <a:spcBef>
                <a:spcPts val="0"/>
              </a:spcBef>
            </a:pPr>
            <a:r>
              <a:rPr lang="sv"/>
              <a:t>Naiv metod: kör alla tester</a:t>
            </a:r>
          </a:p>
          <a:p>
            <a:pPr marL="457200" lvl="0" indent="-228600" rtl="0">
              <a:spcBef>
                <a:spcPts val="0"/>
              </a:spcBef>
            </a:pPr>
            <a:r>
              <a:rPr lang="sv"/>
              <a:t>Lång tid att köra alla tester</a:t>
            </a:r>
          </a:p>
          <a:p>
            <a:pPr marL="457200" lvl="0" indent="-228600" rtl="0">
              <a:spcBef>
                <a:spcPts val="0"/>
              </a:spcBef>
            </a:pPr>
            <a:r>
              <a:rPr lang="sv"/>
              <a:t>Inverterade beroenden</a:t>
            </a:r>
            <a:br>
              <a:rPr lang="sv"/>
            </a:br>
            <a:endParaRPr lang="sv"/>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304800" rtl="0">
              <a:lnSpc>
                <a:spcPct val="115000"/>
              </a:lnSpc>
              <a:spcBef>
                <a:spcPts val="0"/>
              </a:spcBef>
              <a:spcAft>
                <a:spcPts val="1600"/>
              </a:spcAft>
              <a:buSzPct val="100000"/>
              <a:buFont typeface="Roboto"/>
            </a:pPr>
            <a:r>
              <a:rPr lang="sv" sz="1200">
                <a:latin typeface="Roboto"/>
                <a:ea typeface="Roboto"/>
                <a:cs typeface="Roboto"/>
                <a:sym typeface="Roboto"/>
              </a:rPr>
              <a:t>Färdiga med beroendeanalysen</a:t>
            </a:r>
          </a:p>
          <a:p>
            <a:pPr marL="457200" lvl="0" indent="-304800" rtl="0">
              <a:lnSpc>
                <a:spcPct val="115000"/>
              </a:lnSpc>
              <a:spcBef>
                <a:spcPts val="0"/>
              </a:spcBef>
              <a:spcAft>
                <a:spcPts val="1600"/>
              </a:spcAft>
              <a:buSzPct val="100000"/>
              <a:buFont typeface="Roboto"/>
            </a:pPr>
            <a:r>
              <a:rPr lang="sv" sz="1200">
                <a:latin typeface="Roboto"/>
                <a:ea typeface="Roboto"/>
                <a:cs typeface="Roboto"/>
                <a:sym typeface="Roboto"/>
              </a:rPr>
              <a:t>Lagt till funktionalitet i GUI</a:t>
            </a:r>
          </a:p>
          <a:p>
            <a:pPr marL="457200" lvl="0" indent="-304800" rtl="0">
              <a:lnSpc>
                <a:spcPct val="115000"/>
              </a:lnSpc>
              <a:spcBef>
                <a:spcPts val="0"/>
              </a:spcBef>
              <a:spcAft>
                <a:spcPts val="1600"/>
              </a:spcAft>
              <a:buSzPct val="100000"/>
              <a:buFont typeface="Roboto"/>
            </a:pPr>
            <a:r>
              <a:rPr lang="sv" sz="1200">
                <a:latin typeface="Roboto"/>
                <a:ea typeface="Roboto"/>
                <a:cs typeface="Roboto"/>
                <a:sym typeface="Roboto"/>
              </a:rPr>
              <a:t>Modellerare testar</a:t>
            </a:r>
          </a:p>
          <a:p>
            <a:pPr marL="457200" lvl="0" indent="-304800" rtl="0">
              <a:lnSpc>
                <a:spcPct val="115000"/>
              </a:lnSpc>
              <a:spcBef>
                <a:spcPts val="0"/>
              </a:spcBef>
              <a:spcAft>
                <a:spcPts val="1600"/>
              </a:spcAft>
              <a:buSzPct val="100000"/>
              <a:buFont typeface="Roboto"/>
            </a:pPr>
            <a:r>
              <a:rPr lang="sv" sz="1200">
                <a:latin typeface="Roboto"/>
                <a:ea typeface="Roboto"/>
                <a:cs typeface="Roboto"/>
                <a:sym typeface="Roboto"/>
              </a:rPr>
              <a:t>Mätt tiden för att köra MSL tester</a:t>
            </a:r>
            <a:br>
              <a:rPr lang="sv" sz="1200">
                <a:latin typeface="Roboto"/>
                <a:ea typeface="Roboto"/>
                <a:cs typeface="Roboto"/>
                <a:sym typeface="Roboto"/>
              </a:rPr>
            </a:br>
            <a:endParaRPr lang="sv" sz="1200">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lIns="91425" tIns="91425" rIns="91425" bIns="91425" anchor="ctr" anchorCtr="0">
            <a:noAutofit/>
          </a:bodyPr>
          <a:lstStyle/>
          <a:p>
            <a:pPr lvl="0">
              <a:spcBef>
                <a:spcPts val="0"/>
              </a:spcBef>
              <a:buNone/>
            </a:pPr>
            <a:endParaRPr/>
          </a:p>
        </p:txBody>
      </p:sp>
      <p:sp>
        <p:nvSpPr>
          <p:cNvPr id="11" name="Shape 11"/>
          <p:cNvSpPr/>
          <p:nvPr/>
        </p:nvSpPr>
        <p:spPr>
          <a:xfrm flipH="1">
            <a:off x="8246400" y="4245875"/>
            <a:ext cx="897600" cy="897600"/>
          </a:xfrm>
          <a:prstGeom prst="round1Rect">
            <a:avLst>
              <a:gd name="adj" fmla="val 16667"/>
            </a:avLst>
          </a:prstGeom>
          <a:solidFill>
            <a:schemeClr val="lt1">
              <a:alpha val="68080"/>
            </a:schemeClr>
          </a:solidFill>
          <a:ln>
            <a:noFill/>
          </a:ln>
        </p:spPr>
        <p:txBody>
          <a:bodyPr lIns="91425" tIns="91425" rIns="91425" bIns="91425" anchor="ctr" anchorCtr="0">
            <a:noAutofit/>
          </a:bodyPr>
          <a:lstStyle/>
          <a:p>
            <a:pPr lvl="0">
              <a:spcBef>
                <a:spcPts val="0"/>
              </a:spcBef>
              <a:buNone/>
            </a:pPr>
            <a:endParaRPr/>
          </a:p>
        </p:txBody>
      </p:sp>
      <p:sp>
        <p:nvSpPr>
          <p:cNvPr id="12" name="Shape 12"/>
          <p:cNvSpPr txBox="1">
            <a:spLocks noGrp="1"/>
          </p:cNvSpPr>
          <p:nvPr>
            <p:ph type="ctrTitle"/>
          </p:nvPr>
        </p:nvSpPr>
        <p:spPr>
          <a:xfrm>
            <a:off x="390525" y="1819275"/>
            <a:ext cx="8222100" cy="933600"/>
          </a:xfrm>
          <a:prstGeom prst="rect">
            <a:avLst/>
          </a:prstGeom>
        </p:spPr>
        <p:txBody>
          <a:bodyPr lIns="91425" tIns="91425" rIns="91425" bIns="91425" anchor="b"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13" name="Shape 13"/>
          <p:cNvSpPr txBox="1">
            <a:spLocks noGrp="1"/>
          </p:cNvSpPr>
          <p:nvPr>
            <p:ph type="subTitle" idx="1"/>
          </p:nvPr>
        </p:nvSpPr>
        <p:spPr>
          <a:xfrm>
            <a:off x="390525" y="2789130"/>
            <a:ext cx="8222100" cy="432900"/>
          </a:xfrm>
          <a:prstGeom prst="rect">
            <a:avLst/>
          </a:prstGeom>
        </p:spPr>
        <p:txBody>
          <a:bodyPr lIns="91425" tIns="91425" rIns="91425" bIns="91425" anchor="t" anchorCtr="0"/>
          <a:lstStyle>
            <a:lvl1pPr lvl="0">
              <a:lnSpc>
                <a:spcPct val="100000"/>
              </a:lnSpc>
              <a:spcBef>
                <a:spcPts val="0"/>
              </a:spcBef>
              <a:spcAft>
                <a:spcPts val="0"/>
              </a:spcAft>
              <a:buClr>
                <a:schemeClr val="lt1"/>
              </a:buClr>
              <a:buNone/>
              <a:defRPr>
                <a:solidFill>
                  <a:schemeClr val="lt1"/>
                </a:solidFill>
              </a:defRPr>
            </a:lvl1pPr>
            <a:lvl2pPr lvl="1">
              <a:lnSpc>
                <a:spcPct val="100000"/>
              </a:lnSpc>
              <a:spcBef>
                <a:spcPts val="0"/>
              </a:spcBef>
              <a:spcAft>
                <a:spcPts val="0"/>
              </a:spcAft>
              <a:buClr>
                <a:schemeClr val="lt1"/>
              </a:buClr>
              <a:buSzPct val="100000"/>
              <a:buNone/>
              <a:defRPr sz="1800">
                <a:solidFill>
                  <a:schemeClr val="lt1"/>
                </a:solidFill>
              </a:defRPr>
            </a:lvl2pPr>
            <a:lvl3pPr lvl="2">
              <a:lnSpc>
                <a:spcPct val="100000"/>
              </a:lnSpc>
              <a:spcBef>
                <a:spcPts val="0"/>
              </a:spcBef>
              <a:spcAft>
                <a:spcPts val="0"/>
              </a:spcAft>
              <a:buClr>
                <a:schemeClr val="lt1"/>
              </a:buClr>
              <a:buSzPct val="100000"/>
              <a:buNone/>
              <a:defRPr sz="1800">
                <a:solidFill>
                  <a:schemeClr val="lt1"/>
                </a:solidFill>
              </a:defRPr>
            </a:lvl3pPr>
            <a:lvl4pPr lvl="3">
              <a:lnSpc>
                <a:spcPct val="100000"/>
              </a:lnSpc>
              <a:spcBef>
                <a:spcPts val="0"/>
              </a:spcBef>
              <a:spcAft>
                <a:spcPts val="0"/>
              </a:spcAft>
              <a:buClr>
                <a:schemeClr val="lt1"/>
              </a:buClr>
              <a:buSzPct val="100000"/>
              <a:buNone/>
              <a:defRPr sz="1800">
                <a:solidFill>
                  <a:schemeClr val="lt1"/>
                </a:solidFill>
              </a:defRPr>
            </a:lvl4pPr>
            <a:lvl5pPr lvl="4">
              <a:lnSpc>
                <a:spcPct val="100000"/>
              </a:lnSpc>
              <a:spcBef>
                <a:spcPts val="0"/>
              </a:spcBef>
              <a:spcAft>
                <a:spcPts val="0"/>
              </a:spcAft>
              <a:buClr>
                <a:schemeClr val="lt1"/>
              </a:buClr>
              <a:buSzPct val="100000"/>
              <a:buNone/>
              <a:defRPr sz="1800">
                <a:solidFill>
                  <a:schemeClr val="lt1"/>
                </a:solidFill>
              </a:defRPr>
            </a:lvl5pPr>
            <a:lvl6pPr lvl="5">
              <a:lnSpc>
                <a:spcPct val="100000"/>
              </a:lnSpc>
              <a:spcBef>
                <a:spcPts val="0"/>
              </a:spcBef>
              <a:spcAft>
                <a:spcPts val="0"/>
              </a:spcAft>
              <a:buClr>
                <a:schemeClr val="lt1"/>
              </a:buClr>
              <a:buSzPct val="100000"/>
              <a:buNone/>
              <a:defRPr sz="1800">
                <a:solidFill>
                  <a:schemeClr val="lt1"/>
                </a:solidFill>
              </a:defRPr>
            </a:lvl6pPr>
            <a:lvl7pPr lvl="6">
              <a:lnSpc>
                <a:spcPct val="100000"/>
              </a:lnSpc>
              <a:spcBef>
                <a:spcPts val="0"/>
              </a:spcBef>
              <a:spcAft>
                <a:spcPts val="0"/>
              </a:spcAft>
              <a:buClr>
                <a:schemeClr val="lt1"/>
              </a:buClr>
              <a:buSzPct val="100000"/>
              <a:buNone/>
              <a:defRPr sz="1800">
                <a:solidFill>
                  <a:schemeClr val="lt1"/>
                </a:solidFill>
              </a:defRPr>
            </a:lvl7pPr>
            <a:lvl8pPr lvl="7">
              <a:lnSpc>
                <a:spcPct val="100000"/>
              </a:lnSpc>
              <a:spcBef>
                <a:spcPts val="0"/>
              </a:spcBef>
              <a:spcAft>
                <a:spcPts val="0"/>
              </a:spcAft>
              <a:buClr>
                <a:schemeClr val="lt1"/>
              </a:buClr>
              <a:buSzPct val="100000"/>
              <a:buNone/>
              <a:defRPr sz="1800">
                <a:solidFill>
                  <a:schemeClr val="lt1"/>
                </a:solidFill>
              </a:defRPr>
            </a:lvl8pPr>
            <a:lvl9pPr lvl="8">
              <a:lnSpc>
                <a:spcPct val="100000"/>
              </a:lnSpc>
              <a:spcBef>
                <a:spcPts val="0"/>
              </a:spcBef>
              <a:spcAft>
                <a:spcPts val="0"/>
              </a:spcAft>
              <a:buClr>
                <a:schemeClr val="lt1"/>
              </a:buClr>
              <a:buSzPct val="100000"/>
              <a:buNone/>
              <a:defRPr sz="1800">
                <a:solidFill>
                  <a:schemeClr val="lt1"/>
                </a:solidFill>
              </a:defRPr>
            </a:lvl9pPr>
          </a:lstStyle>
          <a:p>
            <a:endParaRPr/>
          </a:p>
        </p:txBody>
      </p:sp>
      <p:sp>
        <p:nvSpPr>
          <p:cNvPr id="14" name="Shape 14"/>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accent4"/>
        </a:solidFill>
        <a:effectLst/>
      </p:bgPr>
    </p:bg>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75500" y="1258525"/>
            <a:ext cx="8222100" cy="1963500"/>
          </a:xfrm>
          <a:prstGeom prst="rect">
            <a:avLst/>
          </a:prstGeom>
        </p:spPr>
        <p:txBody>
          <a:bodyPr lIns="91425" tIns="91425" rIns="91425" bIns="91425" anchor="b" anchorCtr="0"/>
          <a:lstStyle>
            <a:lvl1pPr lvl="0" algn="ctr">
              <a:spcBef>
                <a:spcPts val="0"/>
              </a:spcBef>
              <a:buClr>
                <a:schemeClr val="dk2"/>
              </a:buClr>
              <a:buSzPct val="100000"/>
              <a:defRPr sz="12000">
                <a:solidFill>
                  <a:schemeClr val="dk2"/>
                </a:solidFill>
              </a:defRPr>
            </a:lvl1pPr>
            <a:lvl2pPr lvl="1" algn="ctr">
              <a:spcBef>
                <a:spcPts val="0"/>
              </a:spcBef>
              <a:buClr>
                <a:schemeClr val="dk2"/>
              </a:buClr>
              <a:buSzPct val="100000"/>
              <a:defRPr sz="12000">
                <a:solidFill>
                  <a:schemeClr val="dk2"/>
                </a:solidFill>
              </a:defRPr>
            </a:lvl2pPr>
            <a:lvl3pPr lvl="2" algn="ctr">
              <a:spcBef>
                <a:spcPts val="0"/>
              </a:spcBef>
              <a:buClr>
                <a:schemeClr val="dk2"/>
              </a:buClr>
              <a:buSzPct val="100000"/>
              <a:defRPr sz="12000">
                <a:solidFill>
                  <a:schemeClr val="dk2"/>
                </a:solidFill>
              </a:defRPr>
            </a:lvl3pPr>
            <a:lvl4pPr lvl="3" algn="ctr">
              <a:spcBef>
                <a:spcPts val="0"/>
              </a:spcBef>
              <a:buClr>
                <a:schemeClr val="dk2"/>
              </a:buClr>
              <a:buSzPct val="100000"/>
              <a:defRPr sz="12000">
                <a:solidFill>
                  <a:schemeClr val="dk2"/>
                </a:solidFill>
              </a:defRPr>
            </a:lvl4pPr>
            <a:lvl5pPr lvl="4" algn="ctr">
              <a:spcBef>
                <a:spcPts val="0"/>
              </a:spcBef>
              <a:buClr>
                <a:schemeClr val="dk2"/>
              </a:buClr>
              <a:buSzPct val="100000"/>
              <a:defRPr sz="12000">
                <a:solidFill>
                  <a:schemeClr val="dk2"/>
                </a:solidFill>
              </a:defRPr>
            </a:lvl5pPr>
            <a:lvl6pPr lvl="5" algn="ctr">
              <a:spcBef>
                <a:spcPts val="0"/>
              </a:spcBef>
              <a:buClr>
                <a:schemeClr val="dk2"/>
              </a:buClr>
              <a:buSzPct val="100000"/>
              <a:defRPr sz="12000">
                <a:solidFill>
                  <a:schemeClr val="dk2"/>
                </a:solidFill>
              </a:defRPr>
            </a:lvl6pPr>
            <a:lvl7pPr lvl="6" algn="ctr">
              <a:spcBef>
                <a:spcPts val="0"/>
              </a:spcBef>
              <a:buClr>
                <a:schemeClr val="dk2"/>
              </a:buClr>
              <a:buSzPct val="100000"/>
              <a:defRPr sz="12000">
                <a:solidFill>
                  <a:schemeClr val="dk2"/>
                </a:solidFill>
              </a:defRPr>
            </a:lvl7pPr>
            <a:lvl8pPr lvl="7" algn="ctr">
              <a:spcBef>
                <a:spcPts val="0"/>
              </a:spcBef>
              <a:buClr>
                <a:schemeClr val="dk2"/>
              </a:buClr>
              <a:buSzPct val="100000"/>
              <a:defRPr sz="12000">
                <a:solidFill>
                  <a:schemeClr val="dk2"/>
                </a:solidFill>
              </a:defRPr>
            </a:lvl8pPr>
            <a:lvl9pPr lvl="8" algn="ctr">
              <a:spcBef>
                <a:spcPts val="0"/>
              </a:spcBef>
              <a:buClr>
                <a:schemeClr val="dk2"/>
              </a:buClr>
              <a:buSzPct val="100000"/>
              <a:defRPr sz="12000">
                <a:solidFill>
                  <a:schemeClr val="dk2"/>
                </a:solidFill>
              </a:defRPr>
            </a:lvl9pPr>
          </a:lstStyle>
          <a:p>
            <a:endParaRPr/>
          </a:p>
        </p:txBody>
      </p:sp>
      <p:sp>
        <p:nvSpPr>
          <p:cNvPr id="59" name="Shape 59"/>
          <p:cNvSpPr txBox="1">
            <a:spLocks noGrp="1"/>
          </p:cNvSpPr>
          <p:nvPr>
            <p:ph type="body" idx="1"/>
          </p:nvPr>
        </p:nvSpPr>
        <p:spPr>
          <a:xfrm>
            <a:off x="475500" y="3304625"/>
            <a:ext cx="82221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60" name="Shape 60"/>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Shape 62"/>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60950" y="2065350"/>
            <a:ext cx="8222100" cy="1012800"/>
          </a:xfrm>
          <a:prstGeom prst="rect">
            <a:avLst/>
          </a:prstGeom>
        </p:spPr>
        <p:txBody>
          <a:bodyPr lIns="91425" tIns="91425" rIns="91425" bIns="91425" anchor="ctr" anchorCtr="0"/>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a:endParaRPr/>
          </a:p>
        </p:txBody>
      </p:sp>
      <p:sp>
        <p:nvSpPr>
          <p:cNvPr id="17" name="Shape 17"/>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19" name="Shape 19"/>
          <p:cNvSpPr/>
          <p:nvPr/>
        </p:nvSpPr>
        <p:spPr>
          <a:xfrm rot="10800000" flipH="1">
            <a:off x="0" y="1686000"/>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21" name="Shape 21"/>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p:nvPr/>
        </p:nvSpPr>
        <p:spPr>
          <a:xfrm rot="10800000" flipH="1">
            <a:off x="0" y="1686000"/>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27" name="Shape 27"/>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8" name="Shape 28"/>
          <p:cNvSpPr txBox="1">
            <a:spLocks noGrp="1"/>
          </p:cNvSpPr>
          <p:nvPr>
            <p:ph type="body" idx="1"/>
          </p:nvPr>
        </p:nvSpPr>
        <p:spPr>
          <a:xfrm>
            <a:off x="471900" y="1919075"/>
            <a:ext cx="3999900" cy="2710199"/>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9" name="Shape 29"/>
          <p:cNvSpPr txBox="1">
            <a:spLocks noGrp="1"/>
          </p:cNvSpPr>
          <p:nvPr>
            <p:ph type="body" idx="2"/>
          </p:nvPr>
        </p:nvSpPr>
        <p:spPr>
          <a:xfrm>
            <a:off x="4694250" y="1919075"/>
            <a:ext cx="3999900" cy="2710199"/>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0" name="Shape 30"/>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1"/>
        <p:cNvGrpSpPr/>
        <p:nvPr/>
      </p:nvGrpSpPr>
      <p:grpSpPr>
        <a:xfrm>
          <a:off x="0" y="0"/>
          <a:ext cx="0" cy="0"/>
          <a:chOff x="0" y="0"/>
          <a:chExt cx="0" cy="0"/>
        </a:xfrm>
      </p:grpSpPr>
      <p:sp>
        <p:nvSpPr>
          <p:cNvPr id="32" name="Shape 32"/>
          <p:cNvSpPr/>
          <p:nvPr/>
        </p:nvSpPr>
        <p:spPr>
          <a:xfrm rot="10800000" flipH="1">
            <a:off x="0" y="656400"/>
            <a:ext cx="9144000" cy="44871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34" name="Shape 34"/>
          <p:cNvSpPr txBox="1">
            <a:spLocks noGrp="1"/>
          </p:cNvSpPr>
          <p:nvPr>
            <p:ph type="title"/>
          </p:nvPr>
        </p:nvSpPr>
        <p:spPr>
          <a:xfrm>
            <a:off x="98250" y="16350"/>
            <a:ext cx="8826600" cy="602700"/>
          </a:xfrm>
          <a:prstGeom prst="rect">
            <a:avLst/>
          </a:prstGeom>
        </p:spPr>
        <p:txBody>
          <a:bodyPr lIns="91425" tIns="91425" rIns="91425" bIns="91425" anchor="ctr"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a:endParaRPr/>
          </a:p>
        </p:txBody>
      </p:sp>
      <p:sp>
        <p:nvSpPr>
          <p:cNvPr id="35" name="Shape 35"/>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6"/>
        <p:cNvGrpSpPr/>
        <p:nvPr/>
      </p:nvGrpSpPr>
      <p:grpSpPr>
        <a:xfrm>
          <a:off x="0" y="0"/>
          <a:ext cx="0" cy="0"/>
          <a:chOff x="0" y="0"/>
          <a:chExt cx="0" cy="0"/>
        </a:xfrm>
      </p:grpSpPr>
      <p:sp>
        <p:nvSpPr>
          <p:cNvPr id="37" name="Shape 37"/>
          <p:cNvSpPr txBox="1"/>
          <p:nvPr/>
        </p:nvSpPr>
        <p:spPr>
          <a:xfrm rot="10800000" flipH="1">
            <a:off x="3276600" y="25"/>
            <a:ext cx="5867400" cy="5143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39" name="Shape 39"/>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t>‹#›</a:t>
            </a:fld>
            <a:endParaRPr lang="sv"/>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488250"/>
            <a:ext cx="6227100" cy="4090800"/>
          </a:xfrm>
          <a:prstGeom prst="rect">
            <a:avLst/>
          </a:prstGeom>
        </p:spPr>
        <p:txBody>
          <a:bodyPr lIns="91425" tIns="91425" rIns="91425" bIns="91425" anchor="ctr" anchorCtr="0"/>
          <a:lstStyle>
            <a:lvl1pPr lvl="0">
              <a:spcBef>
                <a:spcPts val="0"/>
              </a:spcBef>
              <a:buSzPct val="100000"/>
              <a:defRPr sz="6000"/>
            </a:lvl1pPr>
            <a:lvl2pPr lvl="1">
              <a:spcBef>
                <a:spcPts val="0"/>
              </a:spcBef>
              <a:buSzPct val="100000"/>
              <a:defRPr sz="6000"/>
            </a:lvl2pPr>
            <a:lvl3pPr lvl="2">
              <a:spcBef>
                <a:spcPts val="0"/>
              </a:spcBef>
              <a:buSzPct val="100000"/>
              <a:defRPr sz="6000"/>
            </a:lvl3pPr>
            <a:lvl4pPr lvl="3">
              <a:spcBef>
                <a:spcPts val="0"/>
              </a:spcBef>
              <a:buSzPct val="100000"/>
              <a:defRPr sz="6000"/>
            </a:lvl4pPr>
            <a:lvl5pPr lvl="4">
              <a:spcBef>
                <a:spcPts val="0"/>
              </a:spcBef>
              <a:buSzPct val="100000"/>
              <a:defRPr sz="6000"/>
            </a:lvl5pPr>
            <a:lvl6pPr lvl="5">
              <a:spcBef>
                <a:spcPts val="0"/>
              </a:spcBef>
              <a:buSzPct val="100000"/>
              <a:defRPr sz="6000"/>
            </a:lvl6pPr>
            <a:lvl7pPr lvl="6">
              <a:spcBef>
                <a:spcPts val="0"/>
              </a:spcBef>
              <a:buSzPct val="100000"/>
              <a:defRPr sz="6000"/>
            </a:lvl7pPr>
            <a:lvl8pPr lvl="7">
              <a:spcBef>
                <a:spcPts val="0"/>
              </a:spcBef>
              <a:buSzPct val="100000"/>
              <a:defRPr sz="6000"/>
            </a:lvl8pPr>
            <a:lvl9pPr lvl="8">
              <a:spcBef>
                <a:spcPts val="0"/>
              </a:spcBef>
              <a:buSzPct val="100000"/>
              <a:defRPr sz="6000"/>
            </a:lvl9pPr>
          </a:lstStyle>
          <a:p>
            <a:endParaRPr/>
          </a:p>
        </p:txBody>
      </p:sp>
      <p:sp>
        <p:nvSpPr>
          <p:cNvPr id="44" name="Shape 44"/>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48" name="Shape 48"/>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Clr>
                <a:schemeClr val="dk2"/>
              </a:buClr>
              <a:buSzPct val="100000"/>
              <a:defRPr sz="4200">
                <a:solidFill>
                  <a:schemeClr val="dk2"/>
                </a:solidFill>
              </a:defRPr>
            </a:lvl1pPr>
            <a:lvl2pPr lvl="1" algn="ctr">
              <a:spcBef>
                <a:spcPts val="0"/>
              </a:spcBef>
              <a:buClr>
                <a:schemeClr val="dk2"/>
              </a:buClr>
              <a:buSzPct val="100000"/>
              <a:defRPr sz="4200">
                <a:solidFill>
                  <a:schemeClr val="dk2"/>
                </a:solidFill>
              </a:defRPr>
            </a:lvl2pPr>
            <a:lvl3pPr lvl="2" algn="ctr">
              <a:spcBef>
                <a:spcPts val="0"/>
              </a:spcBef>
              <a:buClr>
                <a:schemeClr val="dk2"/>
              </a:buClr>
              <a:buSzPct val="100000"/>
              <a:defRPr sz="4200">
                <a:solidFill>
                  <a:schemeClr val="dk2"/>
                </a:solidFill>
              </a:defRPr>
            </a:lvl3pPr>
            <a:lvl4pPr lvl="3" algn="ctr">
              <a:spcBef>
                <a:spcPts val="0"/>
              </a:spcBef>
              <a:buClr>
                <a:schemeClr val="dk2"/>
              </a:buClr>
              <a:buSzPct val="100000"/>
              <a:defRPr sz="4200">
                <a:solidFill>
                  <a:schemeClr val="dk2"/>
                </a:solidFill>
              </a:defRPr>
            </a:lvl4pPr>
            <a:lvl5pPr lvl="4" algn="ctr">
              <a:spcBef>
                <a:spcPts val="0"/>
              </a:spcBef>
              <a:buClr>
                <a:schemeClr val="dk2"/>
              </a:buClr>
              <a:buSzPct val="100000"/>
              <a:defRPr sz="4200">
                <a:solidFill>
                  <a:schemeClr val="dk2"/>
                </a:solidFill>
              </a:defRPr>
            </a:lvl5pPr>
            <a:lvl6pPr lvl="5" algn="ctr">
              <a:spcBef>
                <a:spcPts val="0"/>
              </a:spcBef>
              <a:buClr>
                <a:schemeClr val="dk2"/>
              </a:buClr>
              <a:buSzPct val="100000"/>
              <a:defRPr sz="4200">
                <a:solidFill>
                  <a:schemeClr val="dk2"/>
                </a:solidFill>
              </a:defRPr>
            </a:lvl6pPr>
            <a:lvl7pPr lvl="6" algn="ctr">
              <a:spcBef>
                <a:spcPts val="0"/>
              </a:spcBef>
              <a:buClr>
                <a:schemeClr val="dk2"/>
              </a:buClr>
              <a:buSzPct val="100000"/>
              <a:defRPr sz="4200">
                <a:solidFill>
                  <a:schemeClr val="dk2"/>
                </a:solidFill>
              </a:defRPr>
            </a:lvl7pPr>
            <a:lvl8pPr lvl="7" algn="ctr">
              <a:spcBef>
                <a:spcPts val="0"/>
              </a:spcBef>
              <a:buClr>
                <a:schemeClr val="dk2"/>
              </a:buClr>
              <a:buSzPct val="100000"/>
              <a:defRPr sz="4200">
                <a:solidFill>
                  <a:schemeClr val="dk2"/>
                </a:solidFill>
              </a:defRPr>
            </a:lvl8pPr>
            <a:lvl9pPr lvl="8" algn="ctr">
              <a:spcBef>
                <a:spcPts val="0"/>
              </a:spcBef>
              <a:buClr>
                <a:schemeClr val="dk2"/>
              </a:buClr>
              <a:buSzPct val="100000"/>
              <a:defRPr sz="4200">
                <a:solidFill>
                  <a:schemeClr val="dk2"/>
                </a:solidFill>
              </a:defRPr>
            </a:lvl9pPr>
          </a:lstStyle>
          <a:p>
            <a:endParaRPr/>
          </a:p>
        </p:txBody>
      </p:sp>
      <p:sp>
        <p:nvSpPr>
          <p:cNvPr id="49" name="Shape 49"/>
          <p:cNvSpPr txBox="1">
            <a:spLocks noGrp="1"/>
          </p:cNvSpPr>
          <p:nvPr>
            <p:ph type="subTitle" idx="1"/>
          </p:nvPr>
        </p:nvSpPr>
        <p:spPr>
          <a:xfrm>
            <a:off x="265500" y="2779466"/>
            <a:ext cx="4045200" cy="1235099"/>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50" name="Shape 50"/>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51" name="Shape 5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52"/>
        <p:cNvGrpSpPr/>
        <p:nvPr/>
      </p:nvGrpSpPr>
      <p:grpSpPr>
        <a:xfrm>
          <a:off x="0" y="0"/>
          <a:ext cx="0" cy="0"/>
          <a:chOff x="0" y="0"/>
          <a:chExt cx="0" cy="0"/>
        </a:xfrm>
      </p:grpSpPr>
      <p:sp>
        <p:nvSpPr>
          <p:cNvPr id="53" name="Shape 53"/>
          <p:cNvSpPr txBox="1"/>
          <p:nvPr/>
        </p:nvSpPr>
        <p:spPr>
          <a:xfrm rot="10800000" flipH="1">
            <a:off x="0" y="0"/>
            <a:ext cx="9144000" cy="46959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54" name="Shape 54"/>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55" name="Shape 55"/>
          <p:cNvSpPr txBox="1">
            <a:spLocks noGrp="1"/>
          </p:cNvSpPr>
          <p:nvPr>
            <p:ph type="body" idx="1"/>
          </p:nvPr>
        </p:nvSpPr>
        <p:spPr>
          <a:xfrm>
            <a:off x="57150" y="4696825"/>
            <a:ext cx="8382000" cy="446700"/>
          </a:xfrm>
          <a:prstGeom prst="rect">
            <a:avLst/>
          </a:prstGeom>
        </p:spPr>
        <p:txBody>
          <a:bodyPr lIns="91425" tIns="91425" rIns="91425" bIns="91425" anchor="ctr" anchorCtr="0"/>
          <a:lstStyle>
            <a:lvl1pPr lvl="0">
              <a:lnSpc>
                <a:spcPct val="100000"/>
              </a:lnSpc>
              <a:spcBef>
                <a:spcPts val="0"/>
              </a:spcBef>
              <a:spcAft>
                <a:spcPts val="0"/>
              </a:spcAft>
              <a:buClr>
                <a:schemeClr val="lt1"/>
              </a:buClr>
              <a:buSzPct val="100000"/>
              <a:buNone/>
              <a:defRPr sz="1200">
                <a:solidFill>
                  <a:schemeClr val="lt1"/>
                </a:solidFill>
              </a:defRPr>
            </a:lvl1pPr>
          </a:lstStyle>
          <a:p>
            <a:endParaRPr/>
          </a:p>
        </p:txBody>
      </p:sp>
      <p:sp>
        <p:nvSpPr>
          <p:cNvPr id="56" name="Shape 56"/>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sv">
                <a:solidFill>
                  <a:schemeClr val="lt1"/>
                </a:solidFill>
              </a:rPr>
              <a:t>‹#›</a:t>
            </a:fld>
            <a:endParaRPr lang="sv">
              <a:solidFill>
                <a:schemeClr val="l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71900" y="738725"/>
            <a:ext cx="8222100" cy="767700"/>
          </a:xfrm>
          <a:prstGeom prst="rect">
            <a:avLst/>
          </a:prstGeom>
          <a:noFill/>
          <a:ln>
            <a:noFill/>
          </a:ln>
        </p:spPr>
        <p:txBody>
          <a:bodyPr lIns="91425" tIns="91425" rIns="91425" bIns="91425" anchor="b" anchorCtr="0"/>
          <a:lstStyle>
            <a:lvl1pPr lvl="0">
              <a:spcBef>
                <a:spcPts val="0"/>
              </a:spcBef>
              <a:buClr>
                <a:schemeClr val="lt1"/>
              </a:buClr>
              <a:buSzPct val="100000"/>
              <a:buFont typeface="Roboto"/>
              <a:buNone/>
              <a:defRPr sz="3200">
                <a:solidFill>
                  <a:schemeClr val="lt1"/>
                </a:solidFill>
                <a:latin typeface="Roboto"/>
                <a:ea typeface="Roboto"/>
                <a:cs typeface="Roboto"/>
                <a:sym typeface="Roboto"/>
              </a:defRPr>
            </a:lvl1pPr>
            <a:lvl2pPr lvl="1">
              <a:spcBef>
                <a:spcPts val="0"/>
              </a:spcBef>
              <a:buClr>
                <a:schemeClr val="lt1"/>
              </a:buClr>
              <a:buSzPct val="100000"/>
              <a:buFont typeface="Roboto"/>
              <a:buNone/>
              <a:defRPr sz="3200">
                <a:solidFill>
                  <a:schemeClr val="lt1"/>
                </a:solidFill>
                <a:latin typeface="Roboto"/>
                <a:ea typeface="Roboto"/>
                <a:cs typeface="Roboto"/>
                <a:sym typeface="Roboto"/>
              </a:defRPr>
            </a:lvl2pPr>
            <a:lvl3pPr lvl="2">
              <a:spcBef>
                <a:spcPts val="0"/>
              </a:spcBef>
              <a:buClr>
                <a:schemeClr val="lt1"/>
              </a:buClr>
              <a:buSzPct val="100000"/>
              <a:buFont typeface="Roboto"/>
              <a:buNone/>
              <a:defRPr sz="3200">
                <a:solidFill>
                  <a:schemeClr val="lt1"/>
                </a:solidFill>
                <a:latin typeface="Roboto"/>
                <a:ea typeface="Roboto"/>
                <a:cs typeface="Roboto"/>
                <a:sym typeface="Roboto"/>
              </a:defRPr>
            </a:lvl3pPr>
            <a:lvl4pPr lvl="3">
              <a:spcBef>
                <a:spcPts val="0"/>
              </a:spcBef>
              <a:buClr>
                <a:schemeClr val="lt1"/>
              </a:buClr>
              <a:buSzPct val="100000"/>
              <a:buFont typeface="Roboto"/>
              <a:buNone/>
              <a:defRPr sz="3200">
                <a:solidFill>
                  <a:schemeClr val="lt1"/>
                </a:solidFill>
                <a:latin typeface="Roboto"/>
                <a:ea typeface="Roboto"/>
                <a:cs typeface="Roboto"/>
                <a:sym typeface="Roboto"/>
              </a:defRPr>
            </a:lvl4pPr>
            <a:lvl5pPr lvl="4">
              <a:spcBef>
                <a:spcPts val="0"/>
              </a:spcBef>
              <a:buClr>
                <a:schemeClr val="lt1"/>
              </a:buClr>
              <a:buSzPct val="100000"/>
              <a:buFont typeface="Roboto"/>
              <a:buNone/>
              <a:defRPr sz="3200">
                <a:solidFill>
                  <a:schemeClr val="lt1"/>
                </a:solidFill>
                <a:latin typeface="Roboto"/>
                <a:ea typeface="Roboto"/>
                <a:cs typeface="Roboto"/>
                <a:sym typeface="Roboto"/>
              </a:defRPr>
            </a:lvl5pPr>
            <a:lvl6pPr lvl="5">
              <a:spcBef>
                <a:spcPts val="0"/>
              </a:spcBef>
              <a:buClr>
                <a:schemeClr val="lt1"/>
              </a:buClr>
              <a:buSzPct val="100000"/>
              <a:buFont typeface="Roboto"/>
              <a:buNone/>
              <a:defRPr sz="3200">
                <a:solidFill>
                  <a:schemeClr val="lt1"/>
                </a:solidFill>
                <a:latin typeface="Roboto"/>
                <a:ea typeface="Roboto"/>
                <a:cs typeface="Roboto"/>
                <a:sym typeface="Roboto"/>
              </a:defRPr>
            </a:lvl6pPr>
            <a:lvl7pPr lvl="6">
              <a:spcBef>
                <a:spcPts val="0"/>
              </a:spcBef>
              <a:buClr>
                <a:schemeClr val="lt1"/>
              </a:buClr>
              <a:buSzPct val="100000"/>
              <a:buFont typeface="Roboto"/>
              <a:buNone/>
              <a:defRPr sz="3200">
                <a:solidFill>
                  <a:schemeClr val="lt1"/>
                </a:solidFill>
                <a:latin typeface="Roboto"/>
                <a:ea typeface="Roboto"/>
                <a:cs typeface="Roboto"/>
                <a:sym typeface="Roboto"/>
              </a:defRPr>
            </a:lvl7pPr>
            <a:lvl8pPr lvl="7">
              <a:spcBef>
                <a:spcPts val="0"/>
              </a:spcBef>
              <a:buClr>
                <a:schemeClr val="lt1"/>
              </a:buClr>
              <a:buSzPct val="100000"/>
              <a:buFont typeface="Roboto"/>
              <a:buNone/>
              <a:defRPr sz="3200">
                <a:solidFill>
                  <a:schemeClr val="lt1"/>
                </a:solidFill>
                <a:latin typeface="Roboto"/>
                <a:ea typeface="Roboto"/>
                <a:cs typeface="Roboto"/>
                <a:sym typeface="Roboto"/>
              </a:defRPr>
            </a:lvl8pPr>
            <a:lvl9pPr lvl="8">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471900" y="1919075"/>
            <a:ext cx="8222100" cy="27102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buFont typeface="Roboto"/>
              <a:buChar char="●"/>
              <a:defRPr sz="1800">
                <a:solidFill>
                  <a:schemeClr val="lt2"/>
                </a:solidFill>
                <a:latin typeface="Roboto"/>
                <a:ea typeface="Roboto"/>
                <a:cs typeface="Roboto"/>
                <a:sym typeface="Roboto"/>
              </a:defRPr>
            </a:lvl1pPr>
            <a:lvl2pPr lvl="1">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2pPr>
            <a:lvl3pPr lvl="2">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3pPr>
            <a:lvl4pPr lvl="3">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4pPr>
            <a:lvl5pPr lvl="4">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5pPr>
            <a:lvl6pPr lvl="5">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6pPr>
            <a:lvl7pPr lvl="6">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7pPr>
            <a:lvl8pPr lvl="7">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8pPr>
            <a:lvl9pPr lvl="8">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523541" y="4695623"/>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sv" sz="1000">
                <a:solidFill>
                  <a:schemeClr val="lt2"/>
                </a:solidFill>
                <a:latin typeface="Roboto"/>
                <a:ea typeface="Roboto"/>
                <a:cs typeface="Roboto"/>
                <a:sym typeface="Roboto"/>
              </a:rPr>
              <a:t>‹#›</a:t>
            </a:fld>
            <a:endParaRPr lang="sv" sz="1000">
              <a:solidFill>
                <a:schemeClr val="lt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3.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spcBef>
                <a:spcPts val="0"/>
              </a:spcBef>
              <a:buNone/>
            </a:pPr>
            <a:r>
              <a:rPr lang="en-US" dirty="0"/>
              <a:t>Safe regression test selection for Modelica</a:t>
            </a:r>
            <a:endParaRPr lang="sv" dirty="0"/>
          </a:p>
        </p:txBody>
      </p:sp>
      <p:sp>
        <p:nvSpPr>
          <p:cNvPr id="68" name="Shape 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spcBef>
                <a:spcPts val="0"/>
              </a:spcBef>
              <a:buNone/>
            </a:pPr>
            <a:r>
              <a:rPr lang="sv-SE" dirty="0"/>
              <a:t>By Erik Hedblom and Kasper Rundquist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sv"/>
              <a:t>Resultat filer och klasser</a:t>
            </a:r>
          </a:p>
        </p:txBody>
      </p:sp>
      <p:sp>
        <p:nvSpPr>
          <p:cNvPr id="111" name="Shape 111"/>
          <p:cNvSpPr txBox="1">
            <a:spLocks noGrp="1"/>
          </p:cNvSpPr>
          <p:nvPr>
            <p:ph type="body" idx="1"/>
          </p:nvPr>
        </p:nvSpPr>
        <p:spPr>
          <a:xfrm>
            <a:off x="471900" y="1919075"/>
            <a:ext cx="8222100" cy="2710200"/>
          </a:xfrm>
          <a:prstGeom prst="rect">
            <a:avLst/>
          </a:prstGeom>
        </p:spPr>
        <p:txBody>
          <a:bodyPr lIns="91425" tIns="91425" rIns="91425" bIns="91425" anchor="t" anchorCtr="0">
            <a:noAutofit/>
          </a:bodyPr>
          <a:lstStyle/>
          <a:p>
            <a:pPr lvl="0">
              <a:spcBef>
                <a:spcPts val="0"/>
              </a:spcBef>
              <a:buNone/>
            </a:pPr>
            <a:endParaRPr dirty="0"/>
          </a:p>
        </p:txBody>
      </p:sp>
      <p:pic>
        <p:nvPicPr>
          <p:cNvPr id="4" name="Graphic 3">
            <a:extLst>
              <a:ext uri="{FF2B5EF4-FFF2-40B4-BE49-F238E27FC236}">
                <a16:creationId xmlns:a16="http://schemas.microsoft.com/office/drawing/2014/main" id="{9C615522-D374-4524-9797-E39937B6939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 y="0"/>
            <a:ext cx="4593899" cy="2584068"/>
          </a:xfrm>
          <a:prstGeom prst="rect">
            <a:avLst/>
          </a:prstGeom>
        </p:spPr>
      </p:pic>
      <p:pic>
        <p:nvPicPr>
          <p:cNvPr id="8" name="Graphic 7">
            <a:extLst>
              <a:ext uri="{FF2B5EF4-FFF2-40B4-BE49-F238E27FC236}">
                <a16:creationId xmlns:a16="http://schemas.microsoft.com/office/drawing/2014/main" id="{3EC5C0DC-A58F-4AC8-80F8-1D838A61B96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1901" y="2584068"/>
            <a:ext cx="4550099" cy="2559431"/>
          </a:xfrm>
          <a:prstGeom prst="rect">
            <a:avLst/>
          </a:prstGeom>
        </p:spPr>
      </p:pic>
      <p:pic>
        <p:nvPicPr>
          <p:cNvPr id="11" name="Graphic 10">
            <a:extLst>
              <a:ext uri="{FF2B5EF4-FFF2-40B4-BE49-F238E27FC236}">
                <a16:creationId xmlns:a16="http://schemas.microsoft.com/office/drawing/2014/main" id="{05E05C79-1B56-41CC-8B28-B2B1B25E484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550101" y="0"/>
            <a:ext cx="4593899" cy="2584068"/>
          </a:xfrm>
          <a:prstGeom prst="rect">
            <a:avLst/>
          </a:prstGeom>
        </p:spPr>
      </p:pic>
      <p:pic>
        <p:nvPicPr>
          <p:cNvPr id="13" name="Graphic 12">
            <a:extLst>
              <a:ext uri="{FF2B5EF4-FFF2-40B4-BE49-F238E27FC236}">
                <a16:creationId xmlns:a16="http://schemas.microsoft.com/office/drawing/2014/main" id="{B4368A3E-38CD-4535-BAC4-415F57EA38C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593897" y="2584068"/>
            <a:ext cx="4550102" cy="255943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sv"/>
              <a:t>Resultat historiken</a:t>
            </a:r>
          </a:p>
        </p:txBody>
      </p:sp>
      <p:pic>
        <p:nvPicPr>
          <p:cNvPr id="3" name="Graphic 2">
            <a:extLst>
              <a:ext uri="{FF2B5EF4-FFF2-40B4-BE49-F238E27FC236}">
                <a16:creationId xmlns:a16="http://schemas.microsoft.com/office/drawing/2014/main" id="{942C123C-46AA-43B8-AF78-206BFC948B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450" y="1714500"/>
            <a:ext cx="9144000" cy="3429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00350-5DF3-4E1B-AF81-04188B60ECF9}"/>
              </a:ext>
            </a:extLst>
          </p:cNvPr>
          <p:cNvSpPr>
            <a:spLocks noGrp="1"/>
          </p:cNvSpPr>
          <p:nvPr>
            <p:ph type="title"/>
          </p:nvPr>
        </p:nvSpPr>
        <p:spPr/>
        <p:txBody>
          <a:bodyPr/>
          <a:lstStyle/>
          <a:p>
            <a:r>
              <a:rPr lang="sv-SE" dirty="0"/>
              <a:t>Breakdown of the results</a:t>
            </a:r>
            <a:endParaRPr lang="en-US" dirty="0"/>
          </a:p>
        </p:txBody>
      </p:sp>
      <p:graphicFrame>
        <p:nvGraphicFramePr>
          <p:cNvPr id="3" name="Table 2">
            <a:extLst>
              <a:ext uri="{FF2B5EF4-FFF2-40B4-BE49-F238E27FC236}">
                <a16:creationId xmlns:a16="http://schemas.microsoft.com/office/drawing/2014/main" id="{1E124818-2796-4822-9DF0-12107E3021B9}"/>
              </a:ext>
            </a:extLst>
          </p:cNvPr>
          <p:cNvGraphicFramePr>
            <a:graphicFrameLocks noGrp="1"/>
          </p:cNvGraphicFramePr>
          <p:nvPr>
            <p:extLst>
              <p:ext uri="{D42A27DB-BD31-4B8C-83A1-F6EECF244321}">
                <p14:modId xmlns:p14="http://schemas.microsoft.com/office/powerpoint/2010/main" val="3368624044"/>
              </p:ext>
            </p:extLst>
          </p:nvPr>
        </p:nvGraphicFramePr>
        <p:xfrm>
          <a:off x="730472" y="1825847"/>
          <a:ext cx="7562155" cy="2151040"/>
        </p:xfrm>
        <a:graphic>
          <a:graphicData uri="http://schemas.openxmlformats.org/drawingml/2006/table">
            <a:tbl>
              <a:tblPr firstRow="1" bandRow="1">
                <a:tableStyleId>{5C22544A-7EE6-4342-B048-85BDC9FD1C3A}</a:tableStyleId>
              </a:tblPr>
              <a:tblGrid>
                <a:gridCol w="699175">
                  <a:extLst>
                    <a:ext uri="{9D8B030D-6E8A-4147-A177-3AD203B41FA5}">
                      <a16:colId xmlns:a16="http://schemas.microsoft.com/office/drawing/2014/main" val="3075544972"/>
                    </a:ext>
                  </a:extLst>
                </a:gridCol>
                <a:gridCol w="1301376">
                  <a:extLst>
                    <a:ext uri="{9D8B030D-6E8A-4147-A177-3AD203B41FA5}">
                      <a16:colId xmlns:a16="http://schemas.microsoft.com/office/drawing/2014/main" val="1716720260"/>
                    </a:ext>
                  </a:extLst>
                </a:gridCol>
                <a:gridCol w="2017470">
                  <a:extLst>
                    <a:ext uri="{9D8B030D-6E8A-4147-A177-3AD203B41FA5}">
                      <a16:colId xmlns:a16="http://schemas.microsoft.com/office/drawing/2014/main" val="2251975649"/>
                    </a:ext>
                  </a:extLst>
                </a:gridCol>
                <a:gridCol w="2026793">
                  <a:extLst>
                    <a:ext uri="{9D8B030D-6E8A-4147-A177-3AD203B41FA5}">
                      <a16:colId xmlns:a16="http://schemas.microsoft.com/office/drawing/2014/main" val="308722586"/>
                    </a:ext>
                  </a:extLst>
                </a:gridCol>
                <a:gridCol w="1517341">
                  <a:extLst>
                    <a:ext uri="{9D8B030D-6E8A-4147-A177-3AD203B41FA5}">
                      <a16:colId xmlns:a16="http://schemas.microsoft.com/office/drawing/2014/main" val="1722771932"/>
                    </a:ext>
                  </a:extLst>
                </a:gridCol>
              </a:tblGrid>
              <a:tr h="487737">
                <a:tc>
                  <a:txBody>
                    <a:bodyPr/>
                    <a:lstStyle/>
                    <a:p>
                      <a:endParaRPr lang="en-US" dirty="0"/>
                    </a:p>
                  </a:txBody>
                  <a:tcPr>
                    <a:solidFill>
                      <a:schemeClr val="bg1"/>
                    </a:solidFill>
                  </a:tcPr>
                </a:tc>
                <a:tc>
                  <a:txBody>
                    <a:bodyPr/>
                    <a:lstStyle/>
                    <a:p>
                      <a:pPr algn="ctr"/>
                      <a:r>
                        <a:rPr lang="sv-SE" dirty="0"/>
                        <a:t>Units</a:t>
                      </a:r>
                      <a:endParaRPr lang="en-US" dirty="0"/>
                    </a:p>
                  </a:txBody>
                  <a:tcPr anchor="ctr"/>
                </a:tc>
                <a:tc>
                  <a:txBody>
                    <a:bodyPr/>
                    <a:lstStyle/>
                    <a:p>
                      <a:pPr algn="ctr"/>
                      <a:r>
                        <a:rPr lang="sv-SE" dirty="0"/>
                        <a:t>Complete testsuite execution time</a:t>
                      </a:r>
                      <a:endParaRPr lang="en-US" dirty="0"/>
                    </a:p>
                  </a:txBody>
                  <a:tcPr anchor="ctr"/>
                </a:tc>
                <a:tc>
                  <a:txBody>
                    <a:bodyPr/>
                    <a:lstStyle/>
                    <a:p>
                      <a:pPr algn="ctr"/>
                      <a:r>
                        <a:rPr lang="sv-SE" dirty="0"/>
                        <a:t>Dependency analysis exectution time</a:t>
                      </a:r>
                      <a:endParaRPr lang="en-US" dirty="0"/>
                    </a:p>
                  </a:txBody>
                  <a:tcPr anchor="ctr"/>
                </a:tc>
                <a:tc>
                  <a:txBody>
                    <a:bodyPr/>
                    <a:lstStyle/>
                    <a:p>
                      <a:pPr algn="ctr"/>
                      <a:r>
                        <a:rPr lang="sv-SE" dirty="0"/>
                        <a:t>Average time savings</a:t>
                      </a:r>
                      <a:endParaRPr lang="en-US" dirty="0"/>
                    </a:p>
                  </a:txBody>
                  <a:tcPr anchor="ctr"/>
                </a:tc>
                <a:extLst>
                  <a:ext uri="{0D108BD9-81ED-4DB2-BD59-A6C34878D82A}">
                    <a16:rowId xmlns:a16="http://schemas.microsoft.com/office/drawing/2014/main" val="398829704"/>
                  </a:ext>
                </a:extLst>
              </a:tr>
              <a:tr h="286904">
                <a:tc rowSpan="2">
                  <a:txBody>
                    <a:bodyPr/>
                    <a:lstStyle/>
                    <a:p>
                      <a:r>
                        <a:rPr lang="sv-SE" dirty="0"/>
                        <a:t>HXL</a:t>
                      </a:r>
                      <a:endParaRPr lang="en-US" dirty="0"/>
                    </a:p>
                  </a:txBody>
                  <a:tcPr anchor="ctr"/>
                </a:tc>
                <a:tc>
                  <a:txBody>
                    <a:bodyPr/>
                    <a:lstStyle/>
                    <a:p>
                      <a:r>
                        <a:rPr lang="sv-SE" dirty="0"/>
                        <a:t>552 files</a:t>
                      </a:r>
                      <a:endParaRPr lang="en-US" dirty="0"/>
                    </a:p>
                  </a:txBody>
                  <a:tcPr/>
                </a:tc>
                <a:tc rowSpan="2">
                  <a:txBody>
                    <a:bodyPr/>
                    <a:lstStyle/>
                    <a:p>
                      <a:pPr algn="ctr"/>
                      <a:r>
                        <a:rPr lang="sv-SE" dirty="0"/>
                        <a:t>3h 1m 51s</a:t>
                      </a:r>
                      <a:endParaRPr lang="en-US" dirty="0"/>
                    </a:p>
                  </a:txBody>
                  <a:tcPr anchor="ctr"/>
                </a:tc>
                <a:tc rowSpan="2">
                  <a:txBody>
                    <a:bodyPr/>
                    <a:lstStyle/>
                    <a:p>
                      <a:pPr algn="ctr"/>
                      <a:r>
                        <a:rPr lang="sv-SE" dirty="0"/>
                        <a:t>6.7s</a:t>
                      </a:r>
                      <a:endParaRPr lang="en-US" dirty="0"/>
                    </a:p>
                  </a:txBody>
                  <a:tcPr anchor="ctr"/>
                </a:tc>
                <a:tc>
                  <a:txBody>
                    <a:bodyPr/>
                    <a:lstStyle/>
                    <a:p>
                      <a:pPr algn="ctr"/>
                      <a:r>
                        <a:rPr lang="sv-SE" dirty="0"/>
                        <a:t>68%</a:t>
                      </a:r>
                      <a:endParaRPr lang="en-US" dirty="0"/>
                    </a:p>
                  </a:txBody>
                  <a:tcPr anchor="ctr"/>
                </a:tc>
                <a:extLst>
                  <a:ext uri="{0D108BD9-81ED-4DB2-BD59-A6C34878D82A}">
                    <a16:rowId xmlns:a16="http://schemas.microsoft.com/office/drawing/2014/main" val="3405495336"/>
                  </a:ext>
                </a:extLst>
              </a:tr>
              <a:tr h="286904">
                <a:tc vMerge="1">
                  <a:txBody>
                    <a:bodyPr/>
                    <a:lstStyle/>
                    <a:p>
                      <a:endParaRPr lang="en-US"/>
                    </a:p>
                  </a:txBody>
                  <a:tcPr/>
                </a:tc>
                <a:tc>
                  <a:txBody>
                    <a:bodyPr/>
                    <a:lstStyle/>
                    <a:p>
                      <a:r>
                        <a:rPr lang="sv-SE" dirty="0"/>
                        <a:t>819 classes</a:t>
                      </a:r>
                      <a:endParaRPr lang="en-US" dirty="0"/>
                    </a:p>
                  </a:txBody>
                  <a:tcPr>
                    <a:solidFill>
                      <a:srgbClr val="CBD6E8"/>
                    </a:solidFill>
                  </a:tcPr>
                </a:tc>
                <a:tc vMerge="1">
                  <a:txBody>
                    <a:bodyPr/>
                    <a:lstStyle/>
                    <a:p>
                      <a:endParaRPr lang="en-US"/>
                    </a:p>
                  </a:txBody>
                  <a:tcPr/>
                </a:tc>
                <a:tc vMerge="1">
                  <a:txBody>
                    <a:bodyPr/>
                    <a:lstStyle/>
                    <a:p>
                      <a:endParaRPr lang="en-US"/>
                    </a:p>
                  </a:txBody>
                  <a:tcPr/>
                </a:tc>
                <a:tc>
                  <a:txBody>
                    <a:bodyPr/>
                    <a:lstStyle/>
                    <a:p>
                      <a:pPr algn="ctr"/>
                      <a:r>
                        <a:rPr lang="sv-SE" dirty="0"/>
                        <a:t>67%</a:t>
                      </a:r>
                      <a:endParaRPr lang="en-US" dirty="0"/>
                    </a:p>
                  </a:txBody>
                  <a:tcPr anchor="ctr">
                    <a:solidFill>
                      <a:srgbClr val="CBD6E8"/>
                    </a:solidFill>
                  </a:tcPr>
                </a:tc>
                <a:extLst>
                  <a:ext uri="{0D108BD9-81ED-4DB2-BD59-A6C34878D82A}">
                    <a16:rowId xmlns:a16="http://schemas.microsoft.com/office/drawing/2014/main" val="229655754"/>
                  </a:ext>
                </a:extLst>
              </a:tr>
              <a:tr h="286904">
                <a:tc rowSpan="5">
                  <a:txBody>
                    <a:bodyPr/>
                    <a:lstStyle/>
                    <a:p>
                      <a:r>
                        <a:rPr lang="sv-SE" dirty="0"/>
                        <a:t>MSL</a:t>
                      </a:r>
                      <a:endParaRPr lang="en-US" dirty="0"/>
                    </a:p>
                  </a:txBody>
                  <a:tcPr anchor="ctr"/>
                </a:tc>
                <a:tc>
                  <a:txBody>
                    <a:bodyPr/>
                    <a:lstStyle/>
                    <a:p>
                      <a:r>
                        <a:rPr lang="sv-SE" dirty="0"/>
                        <a:t>197 files</a:t>
                      </a:r>
                      <a:endParaRPr lang="en-US" dirty="0"/>
                    </a:p>
                  </a:txBody>
                  <a:tcPr>
                    <a:solidFill>
                      <a:srgbClr val="CBD6E8"/>
                    </a:solidFill>
                  </a:tcPr>
                </a:tc>
                <a:tc rowSpan="5">
                  <a:txBody>
                    <a:bodyPr/>
                    <a:lstStyle/>
                    <a:p>
                      <a:pPr algn="ctr"/>
                      <a:r>
                        <a:rPr lang="sv-SE" dirty="0"/>
                        <a:t>2h 26m 36s</a:t>
                      </a:r>
                      <a:endParaRPr lang="en-US" dirty="0"/>
                    </a:p>
                  </a:txBody>
                  <a:tcPr anchor="ctr"/>
                </a:tc>
                <a:tc rowSpan="5">
                  <a:txBody>
                    <a:bodyPr/>
                    <a:lstStyle/>
                    <a:p>
                      <a:pPr algn="ctr"/>
                      <a:r>
                        <a:rPr lang="sv-SE" dirty="0"/>
                        <a:t>18.8s</a:t>
                      </a:r>
                      <a:endParaRPr lang="en-US" dirty="0"/>
                    </a:p>
                  </a:txBody>
                  <a:tcPr anchor="ctr"/>
                </a:tc>
                <a:tc rowSpan="2">
                  <a:txBody>
                    <a:bodyPr/>
                    <a:lstStyle/>
                    <a:p>
                      <a:pPr algn="ctr"/>
                      <a:r>
                        <a:rPr lang="sv-SE" dirty="0"/>
                        <a:t>88%</a:t>
                      </a:r>
                      <a:endParaRPr lang="en-US" dirty="0"/>
                    </a:p>
                  </a:txBody>
                  <a:tcPr anchor="ctr"/>
                </a:tc>
                <a:extLst>
                  <a:ext uri="{0D108BD9-81ED-4DB2-BD59-A6C34878D82A}">
                    <a16:rowId xmlns:a16="http://schemas.microsoft.com/office/drawing/2014/main" val="2831131078"/>
                  </a:ext>
                </a:extLst>
              </a:tr>
              <a:tr h="0">
                <a:tc vMerge="1">
                  <a:txBody>
                    <a:bodyPr/>
                    <a:lstStyle/>
                    <a:p>
                      <a:endParaRPr lang="en-US"/>
                    </a:p>
                  </a:txBody>
                  <a:tcPr/>
                </a:tc>
                <a:tc rowSpan="2">
                  <a:txBody>
                    <a:bodyPr/>
                    <a:lstStyle/>
                    <a:p>
                      <a:r>
                        <a:rPr lang="sv-SE" dirty="0"/>
                        <a:t>5917 classes</a:t>
                      </a:r>
                      <a:endParaRPr lang="en-US" dirty="0"/>
                    </a:p>
                  </a:txBody>
                  <a:tcPr>
                    <a:solidFill>
                      <a:srgbClr val="CBD6E8"/>
                    </a:solidFill>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722400412"/>
                  </a:ext>
                </a:extLst>
              </a:tr>
              <a:tr h="21996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rowSpan="2">
                  <a:txBody>
                    <a:bodyPr/>
                    <a:lstStyle/>
                    <a:p>
                      <a:pPr algn="ctr"/>
                      <a:r>
                        <a:rPr lang="sv-SE" dirty="0"/>
                        <a:t>93%</a:t>
                      </a:r>
                      <a:endParaRPr lang="en-US" dirty="0"/>
                    </a:p>
                  </a:txBody>
                  <a:tcPr anchor="ctr"/>
                </a:tc>
                <a:extLst>
                  <a:ext uri="{0D108BD9-81ED-4DB2-BD59-A6C34878D82A}">
                    <a16:rowId xmlns:a16="http://schemas.microsoft.com/office/drawing/2014/main" val="351225174"/>
                  </a:ext>
                </a:extLst>
              </a:tr>
              <a:tr h="108880">
                <a:tc vMerge="1">
                  <a:txBody>
                    <a:bodyPr/>
                    <a:lstStyle/>
                    <a:p>
                      <a:endParaRPr lang="en-US"/>
                    </a:p>
                  </a:txBody>
                  <a:tcPr/>
                </a:tc>
                <a:tc rowSpan="2">
                  <a:txBody>
                    <a:bodyPr/>
                    <a:lstStyle/>
                    <a:p>
                      <a:r>
                        <a:rPr lang="sv-SE" dirty="0"/>
                        <a:t>4341 commits</a:t>
                      </a:r>
                      <a:endParaRPr lang="en-US" dirty="0"/>
                    </a:p>
                  </a:txBody>
                  <a:tcPr>
                    <a:solidFill>
                      <a:srgbClr val="CBD6E8"/>
                    </a:solidFill>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384968483"/>
                  </a:ext>
                </a:extLst>
              </a:tr>
              <a:tr h="28775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a:r>
                        <a:rPr lang="sv-SE" dirty="0"/>
                        <a:t>56%</a:t>
                      </a:r>
                      <a:endParaRPr lang="en-US" dirty="0"/>
                    </a:p>
                  </a:txBody>
                  <a:tcPr anchor="ctr"/>
                </a:tc>
                <a:extLst>
                  <a:ext uri="{0D108BD9-81ED-4DB2-BD59-A6C34878D82A}">
                    <a16:rowId xmlns:a16="http://schemas.microsoft.com/office/drawing/2014/main" val="519478397"/>
                  </a:ext>
                </a:extLst>
              </a:tr>
            </a:tbl>
          </a:graphicData>
        </a:graphic>
      </p:graphicFrame>
    </p:spTree>
    <p:extLst>
      <p:ext uri="{BB962C8B-B14F-4D97-AF65-F5344CB8AC3E}">
        <p14:creationId xmlns:p14="http://schemas.microsoft.com/office/powerpoint/2010/main" val="4149186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sv"/>
              <a:t>Validation/Future work</a:t>
            </a:r>
          </a:p>
        </p:txBody>
      </p:sp>
      <p:sp>
        <p:nvSpPr>
          <p:cNvPr id="123" name="Shape 123"/>
          <p:cNvSpPr txBox="1">
            <a:spLocks noGrp="1"/>
          </p:cNvSpPr>
          <p:nvPr>
            <p:ph type="body" idx="1"/>
          </p:nvPr>
        </p:nvSpPr>
        <p:spPr>
          <a:xfrm>
            <a:off x="471900" y="1919075"/>
            <a:ext cx="8222100" cy="2710200"/>
          </a:xfrm>
          <a:prstGeom prst="rect">
            <a:avLst/>
          </a:prstGeom>
        </p:spPr>
        <p:txBody>
          <a:bodyPr lIns="91425" tIns="91425" rIns="91425" bIns="91425" anchor="t" anchorCtr="0">
            <a:noAutofit/>
          </a:bodyPr>
          <a:lstStyle/>
          <a:p>
            <a:pPr marL="285750" indent="-285750"/>
            <a:r>
              <a:rPr lang="sv-SE" dirty="0"/>
              <a:t>Run testselection in paralell with complete testsuite</a:t>
            </a:r>
          </a:p>
          <a:p>
            <a:pPr marL="285750" indent="-285750"/>
            <a:r>
              <a:rPr lang="sv-SE" dirty="0"/>
              <a:t>Mutation testing</a:t>
            </a:r>
          </a:p>
          <a:p>
            <a:pPr marL="285750" indent="-285750"/>
            <a:r>
              <a:rPr lang="sv-SE" dirty="0"/>
              <a:t>Move implementation to instance tree?</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0" y="2095050"/>
            <a:ext cx="3288000" cy="953400"/>
          </a:xfrm>
          <a:prstGeom prst="rect">
            <a:avLst/>
          </a:prstGeom>
        </p:spPr>
        <p:txBody>
          <a:bodyPr lIns="91425" tIns="91425" rIns="91425" bIns="91425" anchor="ctr" anchorCtr="0">
            <a:noAutofit/>
          </a:bodyPr>
          <a:lstStyle/>
          <a:p>
            <a:pPr lvl="0" algn="ctr" rtl="0">
              <a:spcBef>
                <a:spcPts val="0"/>
              </a:spcBef>
              <a:buNone/>
            </a:pPr>
            <a:r>
              <a:rPr lang="sv"/>
              <a:t>Safe test selection</a:t>
            </a:r>
          </a:p>
        </p:txBody>
      </p:sp>
      <p:pic>
        <p:nvPicPr>
          <p:cNvPr id="74" name="Shape 74"/>
          <p:cNvPicPr preferRelativeResize="0"/>
          <p:nvPr/>
        </p:nvPicPr>
        <p:blipFill>
          <a:blip r:embed="rId3">
            <a:alphaModFix/>
          </a:blip>
          <a:stretch>
            <a:fillRect/>
          </a:stretch>
        </p:blipFill>
        <p:spPr>
          <a:xfrm>
            <a:off x="4331950" y="1083820"/>
            <a:ext cx="3830974" cy="2975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a:spcBef>
                <a:spcPts val="0"/>
              </a:spcBef>
              <a:buNone/>
            </a:pPr>
            <a:r>
              <a:rPr lang="sv"/>
              <a:t>Modelica Bouncing Ball example</a:t>
            </a:r>
          </a:p>
        </p:txBody>
      </p:sp>
      <p:pic>
        <p:nvPicPr>
          <p:cNvPr id="80" name="Shape 80" descr="BB1.png"/>
          <p:cNvPicPr preferRelativeResize="0"/>
          <p:nvPr/>
        </p:nvPicPr>
        <p:blipFill>
          <a:blip r:embed="rId3">
            <a:alphaModFix/>
          </a:blip>
          <a:stretch>
            <a:fillRect/>
          </a:stretch>
        </p:blipFill>
        <p:spPr>
          <a:xfrm>
            <a:off x="4713175" y="1538600"/>
            <a:ext cx="4806524" cy="3604899"/>
          </a:xfrm>
          <a:prstGeom prst="rect">
            <a:avLst/>
          </a:prstGeom>
          <a:noFill/>
          <a:ln>
            <a:noFill/>
          </a:ln>
        </p:spPr>
      </p:pic>
      <p:sp>
        <p:nvSpPr>
          <p:cNvPr id="81" name="Shape 81"/>
          <p:cNvSpPr txBox="1">
            <a:spLocks noGrp="1"/>
          </p:cNvSpPr>
          <p:nvPr>
            <p:ph type="body" idx="4294967295"/>
          </p:nvPr>
        </p:nvSpPr>
        <p:spPr>
          <a:xfrm>
            <a:off x="-1" y="785525"/>
            <a:ext cx="5473051" cy="4187100"/>
          </a:xfrm>
          <a:prstGeom prst="rect">
            <a:avLst/>
          </a:prstGeom>
        </p:spPr>
        <p:txBody>
          <a:bodyPr lIns="91425" tIns="91425" rIns="91425" bIns="91425" anchor="t" anchorCtr="0">
            <a:noAutofit/>
          </a:bodyPr>
          <a:lstStyle/>
          <a:p>
            <a:pPr lvl="0" rtl="0">
              <a:lnSpc>
                <a:spcPct val="115000"/>
              </a:lnSpc>
              <a:spcBef>
                <a:spcPts val="0"/>
              </a:spcBef>
              <a:spcAft>
                <a:spcPts val="0"/>
              </a:spcAft>
              <a:buNone/>
            </a:pPr>
            <a:r>
              <a:rPr lang="sv" sz="1200" b="1" dirty="0">
                <a:solidFill>
                  <a:srgbClr val="0000FF"/>
                </a:solidFill>
                <a:latin typeface="Courier New"/>
                <a:ea typeface="Courier New"/>
                <a:cs typeface="Courier New"/>
                <a:sym typeface="Courier New"/>
              </a:rPr>
              <a:t>model</a:t>
            </a:r>
            <a:r>
              <a:rPr lang="sv" sz="1200" dirty="0">
                <a:solidFill>
                  <a:srgbClr val="000000"/>
                </a:solidFill>
                <a:latin typeface="Courier New"/>
                <a:ea typeface="Courier New"/>
                <a:cs typeface="Courier New"/>
                <a:sym typeface="Courier New"/>
              </a:rPr>
              <a:t> BouncingBall </a:t>
            </a:r>
            <a:r>
              <a:rPr lang="sv" sz="1200" dirty="0">
                <a:solidFill>
                  <a:srgbClr val="38761D"/>
                </a:solidFill>
                <a:latin typeface="Courier New"/>
                <a:ea typeface="Courier New"/>
                <a:cs typeface="Courier New"/>
                <a:sym typeface="Courier New"/>
              </a:rPr>
              <a:t>//The 'classic' bouncing ball model</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parameter</a:t>
            </a:r>
            <a:r>
              <a:rPr lang="sv" sz="1200" dirty="0">
                <a:solidFill>
                  <a:srgbClr val="000000"/>
                </a:solidFill>
                <a:latin typeface="Courier New"/>
                <a:ea typeface="Courier New"/>
                <a:cs typeface="Courier New"/>
                <a:sym typeface="Courier New"/>
              </a:rPr>
              <a:t> Real e = 0.8; </a:t>
            </a:r>
            <a:r>
              <a:rPr lang="sv" sz="1200" dirty="0">
                <a:solidFill>
                  <a:srgbClr val="38761D"/>
                </a:solidFill>
                <a:latin typeface="Courier New"/>
                <a:ea typeface="Courier New"/>
                <a:cs typeface="Courier New"/>
                <a:sym typeface="Courier New"/>
              </a:rPr>
              <a:t>//Elasticity coefficient</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parameter</a:t>
            </a:r>
            <a:r>
              <a:rPr lang="sv" sz="1200" dirty="0">
                <a:solidFill>
                  <a:srgbClr val="000000"/>
                </a:solidFill>
                <a:latin typeface="Courier New"/>
                <a:ea typeface="Courier New"/>
                <a:cs typeface="Courier New"/>
                <a:sym typeface="Courier New"/>
              </a:rPr>
              <a:t> Real g = 9.81; </a:t>
            </a:r>
            <a:r>
              <a:rPr lang="sv" sz="1200" dirty="0">
                <a:solidFill>
                  <a:srgbClr val="38761D"/>
                </a:solidFill>
                <a:latin typeface="Courier New"/>
                <a:ea typeface="Courier New"/>
                <a:cs typeface="Courier New"/>
                <a:sym typeface="Courier New"/>
              </a:rPr>
              <a:t>//Acceleration due to gravity</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Height h(start=1); </a:t>
            </a:r>
            <a:r>
              <a:rPr lang="sv" sz="1200" dirty="0">
                <a:solidFill>
                  <a:srgbClr val="38761D"/>
                </a:solidFill>
                <a:latin typeface="Courier New"/>
                <a:ea typeface="Courier New"/>
                <a:cs typeface="Courier New"/>
                <a:sym typeface="Courier New"/>
              </a:rPr>
              <a:t>//Height of the ball</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Velocity v(start=0); </a:t>
            </a:r>
            <a:r>
              <a:rPr lang="sv" sz="1200" dirty="0">
                <a:solidFill>
                  <a:srgbClr val="38761D"/>
                </a:solidFill>
                <a:latin typeface="Courier New"/>
                <a:ea typeface="Courier New"/>
                <a:cs typeface="Courier New"/>
                <a:sym typeface="Courier New"/>
              </a:rPr>
              <a:t>//Velocity of the ball</a:t>
            </a:r>
          </a:p>
          <a:p>
            <a:pPr lvl="0">
              <a:lnSpc>
                <a:spcPct val="115000"/>
              </a:lnSpc>
              <a:spcBef>
                <a:spcPts val="0"/>
              </a:spcBef>
              <a:spcAft>
                <a:spcPts val="0"/>
              </a:spcAft>
              <a:buNone/>
            </a:pPr>
            <a:r>
              <a:rPr lang="sv" sz="1200" b="1" dirty="0">
                <a:solidFill>
                  <a:srgbClr val="0000FF"/>
                </a:solidFill>
                <a:latin typeface="Courier New"/>
                <a:ea typeface="Courier New"/>
                <a:cs typeface="Courier New"/>
                <a:sym typeface="Courier New"/>
              </a:rPr>
              <a:t>equation</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der</a:t>
            </a:r>
            <a:r>
              <a:rPr lang="sv" sz="1200" dirty="0">
                <a:solidFill>
                  <a:srgbClr val="000000"/>
                </a:solidFill>
                <a:latin typeface="Courier New"/>
                <a:ea typeface="Courier New"/>
                <a:cs typeface="Courier New"/>
                <a:sym typeface="Courier New"/>
              </a:rPr>
              <a:t>(h) = v; </a:t>
            </a:r>
            <a:r>
              <a:rPr lang="sv" sz="1200" dirty="0">
                <a:solidFill>
                  <a:srgbClr val="38761D"/>
                </a:solidFill>
                <a:latin typeface="Courier New"/>
                <a:ea typeface="Courier New"/>
                <a:cs typeface="Courier New"/>
                <a:sym typeface="Courier New"/>
              </a:rPr>
              <a:t>//Newtons second law</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der</a:t>
            </a:r>
            <a:r>
              <a:rPr lang="sv" sz="1200" dirty="0">
                <a:solidFill>
                  <a:srgbClr val="000000"/>
                </a:solidFill>
                <a:latin typeface="Courier New"/>
                <a:ea typeface="Courier New"/>
                <a:cs typeface="Courier New"/>
                <a:sym typeface="Courier New"/>
              </a:rPr>
              <a:t>(v) = -g;</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when</a:t>
            </a:r>
            <a:r>
              <a:rPr lang="sv" sz="1200" dirty="0">
                <a:solidFill>
                  <a:srgbClr val="000000"/>
                </a:solidFill>
                <a:latin typeface="Courier New"/>
                <a:ea typeface="Courier New"/>
                <a:cs typeface="Courier New"/>
                <a:sym typeface="Courier New"/>
              </a:rPr>
              <a:t> h &lt;= 0 </a:t>
            </a:r>
            <a:r>
              <a:rPr lang="sv" sz="1200" b="1" dirty="0">
                <a:solidFill>
                  <a:srgbClr val="0000FF"/>
                </a:solidFill>
                <a:latin typeface="Courier New"/>
                <a:ea typeface="Courier New"/>
                <a:cs typeface="Courier New"/>
                <a:sym typeface="Courier New"/>
              </a:rPr>
              <a:t>then</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reinit(v, -e*pre(v)); </a:t>
            </a:r>
            <a:r>
              <a:rPr lang="sv" sz="1200" dirty="0">
                <a:solidFill>
                  <a:srgbClr val="38761D"/>
                </a:solidFill>
                <a:latin typeface="Courier New"/>
                <a:ea typeface="Courier New"/>
                <a:cs typeface="Courier New"/>
                <a:sym typeface="Courier New"/>
              </a:rPr>
              <a:t>//Set velocity after bounce</a:t>
            </a:r>
          </a:p>
          <a:p>
            <a:pPr lvl="0">
              <a:lnSpc>
                <a:spcPct val="115000"/>
              </a:lnSpc>
              <a:spcBef>
                <a:spcPts val="0"/>
              </a:spcBef>
              <a:spcAft>
                <a:spcPts val="0"/>
              </a:spcAft>
              <a:buNone/>
            </a:pPr>
            <a:r>
              <a:rPr lang="sv" sz="1200" dirty="0">
                <a:solidFill>
                  <a:srgbClr val="000000"/>
                </a:solidFill>
                <a:latin typeface="Courier New"/>
                <a:ea typeface="Courier New"/>
                <a:cs typeface="Courier New"/>
                <a:sym typeface="Courier New"/>
              </a:rPr>
              <a:t>  </a:t>
            </a:r>
            <a:r>
              <a:rPr lang="sv" sz="1200" b="1" dirty="0">
                <a:solidFill>
                  <a:srgbClr val="0000FF"/>
                </a:solidFill>
                <a:latin typeface="Courier New"/>
                <a:ea typeface="Courier New"/>
                <a:cs typeface="Courier New"/>
                <a:sym typeface="Courier New"/>
              </a:rPr>
              <a:t>end when</a:t>
            </a:r>
            <a:r>
              <a:rPr lang="sv" sz="1200" dirty="0">
                <a:solidFill>
                  <a:srgbClr val="000000"/>
                </a:solidFill>
                <a:latin typeface="Courier New"/>
                <a:ea typeface="Courier New"/>
                <a:cs typeface="Courier New"/>
                <a:sym typeface="Courier New"/>
              </a:rPr>
              <a:t>;</a:t>
            </a:r>
          </a:p>
          <a:p>
            <a:pPr lvl="0">
              <a:lnSpc>
                <a:spcPct val="115000"/>
              </a:lnSpc>
              <a:spcBef>
                <a:spcPts val="0"/>
              </a:spcBef>
              <a:spcAft>
                <a:spcPts val="0"/>
              </a:spcAft>
              <a:buNone/>
            </a:pPr>
            <a:r>
              <a:rPr lang="sv" sz="1200" b="1" dirty="0">
                <a:solidFill>
                  <a:srgbClr val="0000FF"/>
                </a:solidFill>
                <a:latin typeface="Courier New"/>
                <a:ea typeface="Courier New"/>
                <a:cs typeface="Courier New"/>
                <a:sym typeface="Courier New"/>
              </a:rPr>
              <a:t>end</a:t>
            </a:r>
            <a:r>
              <a:rPr lang="sv" sz="1200" dirty="0">
                <a:solidFill>
                  <a:srgbClr val="000000"/>
                </a:solidFill>
                <a:latin typeface="Courier New"/>
                <a:ea typeface="Courier New"/>
                <a:cs typeface="Courier New"/>
                <a:sym typeface="Courier New"/>
              </a:rPr>
              <a:t> BouncingBall;</a:t>
            </a:r>
          </a:p>
          <a:p>
            <a:pPr lvl="0">
              <a:spcBef>
                <a:spcPts val="0"/>
              </a:spcBef>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27881-E06F-4CEA-A56A-590AF7F813A2}"/>
              </a:ext>
            </a:extLst>
          </p:cNvPr>
          <p:cNvSpPr>
            <a:spLocks noGrp="1"/>
          </p:cNvSpPr>
          <p:nvPr>
            <p:ph type="title"/>
          </p:nvPr>
        </p:nvSpPr>
        <p:spPr/>
        <p:txBody>
          <a:bodyPr/>
          <a:lstStyle/>
          <a:p>
            <a:r>
              <a:rPr lang="sv-SE" dirty="0"/>
              <a:t>Source tree name lookup limitations</a:t>
            </a:r>
            <a:endParaRPr lang="en-US" dirty="0"/>
          </a:p>
        </p:txBody>
      </p:sp>
      <p:sp>
        <p:nvSpPr>
          <p:cNvPr id="3" name="TextBox 2">
            <a:extLst>
              <a:ext uri="{FF2B5EF4-FFF2-40B4-BE49-F238E27FC236}">
                <a16:creationId xmlns:a16="http://schemas.microsoft.com/office/drawing/2014/main" id="{3BA7DC01-C747-4EBD-9E3E-ED4D18D02FBA}"/>
              </a:ext>
            </a:extLst>
          </p:cNvPr>
          <p:cNvSpPr txBox="1"/>
          <p:nvPr/>
        </p:nvSpPr>
        <p:spPr>
          <a:xfrm>
            <a:off x="98250" y="720842"/>
            <a:ext cx="8391654" cy="2123658"/>
          </a:xfrm>
          <a:prstGeom prst="rect">
            <a:avLst/>
          </a:prstGeom>
          <a:noFill/>
        </p:spPr>
        <p:txBody>
          <a:bodyPr wrap="square" rtlCol="0">
            <a:spAutoFit/>
          </a:bodyPr>
          <a:lstStyle/>
          <a:p>
            <a:r>
              <a:rPr lang="en-US" sz="1200" b="1" dirty="0">
                <a:solidFill>
                  <a:srgbClr val="0000FF"/>
                </a:solidFill>
                <a:latin typeface="Courier New" panose="02070309020205020404" pitchFamily="49" charset="0"/>
                <a:cs typeface="Courier New" panose="02070309020205020404" pitchFamily="49" charset="0"/>
              </a:rPr>
              <a:t>package</a:t>
            </a:r>
            <a:r>
              <a:rPr lang="en-US" sz="1200" dirty="0">
                <a:latin typeface="Courier New" panose="02070309020205020404" pitchFamily="49" charset="0"/>
                <a:cs typeface="Courier New" panose="02070309020205020404" pitchFamily="49" charset="0"/>
              </a:rPr>
              <a:t> P</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model</a:t>
            </a:r>
            <a:r>
              <a:rPr lang="en-US" sz="1200" dirty="0">
                <a:latin typeface="Courier New" panose="02070309020205020404" pitchFamily="49" charset="0"/>
                <a:cs typeface="Courier New" panose="02070309020205020404" pitchFamily="49" charset="0"/>
              </a:rPr>
              <a:t> M1</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replaceable package </a:t>
            </a:r>
            <a:r>
              <a:rPr lang="en-US" sz="1200" dirty="0">
                <a:latin typeface="Courier New" panose="02070309020205020404" pitchFamily="49" charset="0"/>
                <a:cs typeface="Courier New" panose="02070309020205020404" pitchFamily="49" charset="0"/>
              </a:rPr>
              <a:t>P0 = P1;</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function</a:t>
            </a:r>
            <a:r>
              <a:rPr lang="en-US" sz="1200" dirty="0">
                <a:latin typeface="Courier New" panose="02070309020205020404" pitchFamily="49" charset="0"/>
                <a:cs typeface="Courier New" panose="02070309020205020404" pitchFamily="49" charset="0"/>
              </a:rPr>
              <a:t> f = P0.f;</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M1;</a:t>
            </a:r>
          </a:p>
          <a:p>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model</a:t>
            </a:r>
            <a:r>
              <a:rPr lang="en-US" sz="1200" dirty="0">
                <a:latin typeface="Courier New" panose="02070309020205020404" pitchFamily="49" charset="0"/>
                <a:cs typeface="Courier New" panose="02070309020205020404" pitchFamily="49" charset="0"/>
              </a:rPr>
              <a:t> M2</a:t>
            </a:r>
          </a:p>
          <a:p>
            <a:r>
              <a:rPr lang="en-US" sz="1200" dirty="0">
                <a:latin typeface="Courier New" panose="02070309020205020404" pitchFamily="49" charset="0"/>
                <a:cs typeface="Courier New" panose="02070309020205020404" pitchFamily="49" charset="0"/>
              </a:rPr>
              <a:t>    M1 m(</a:t>
            </a:r>
            <a:r>
              <a:rPr lang="en-US" sz="1200" b="1" dirty="0">
                <a:solidFill>
                  <a:srgbClr val="0000FF"/>
                </a:solidFill>
                <a:latin typeface="Courier New" panose="02070309020205020404" pitchFamily="49" charset="0"/>
                <a:cs typeface="Courier New" panose="02070309020205020404" pitchFamily="49" charset="0"/>
              </a:rPr>
              <a:t>replaceable package </a:t>
            </a:r>
            <a:r>
              <a:rPr lang="en-US" sz="1200" dirty="0">
                <a:latin typeface="Courier New" panose="02070309020205020404" pitchFamily="49" charset="0"/>
                <a:cs typeface="Courier New" panose="02070309020205020404" pitchFamily="49" charset="0"/>
              </a:rPr>
              <a:t>P0 = P2);</a:t>
            </a:r>
          </a:p>
          <a:p>
            <a:r>
              <a:rPr lang="en-US" sz="1200" dirty="0">
                <a:latin typeface="Courier New" panose="02070309020205020404" pitchFamily="49" charset="0"/>
                <a:cs typeface="Courier New" panose="02070309020205020404" pitchFamily="49" charset="0"/>
              </a:rPr>
              <a:t>    Real y = </a:t>
            </a:r>
            <a:r>
              <a:rPr lang="en-US" sz="1200" dirty="0" err="1">
                <a:latin typeface="Courier New" panose="02070309020205020404" pitchFamily="49" charset="0"/>
                <a:cs typeface="Courier New" panose="02070309020205020404" pitchFamily="49" charset="0"/>
              </a:rPr>
              <a:t>m.f</a:t>
            </a:r>
            <a:r>
              <a:rPr lang="en-US" sz="1200" dirty="0">
                <a:latin typeface="Courier New" panose="02070309020205020404" pitchFamily="49" charset="0"/>
                <a:cs typeface="Courier New" panose="02070309020205020404" pitchFamily="49" charset="0"/>
              </a:rPr>
              <a:t> (10);</a:t>
            </a:r>
          </a:p>
          <a:p>
            <a:r>
              <a:rPr lang="en-US" sz="1200" dirty="0">
                <a:latin typeface="Courier New" panose="02070309020205020404" pitchFamily="49" charset="0"/>
                <a:cs typeface="Courier New" panose="02070309020205020404" pitchFamily="49" charset="0"/>
              </a:rPr>
              <a:t>  </a:t>
            </a:r>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M2;</a:t>
            </a:r>
          </a:p>
          <a:p>
            <a:r>
              <a:rPr lang="en-US" sz="1200" b="1" dirty="0">
                <a:solidFill>
                  <a:srgbClr val="0000FF"/>
                </a:solidFill>
                <a:latin typeface="Courier New" panose="02070309020205020404" pitchFamily="49" charset="0"/>
                <a:cs typeface="Courier New" panose="02070309020205020404" pitchFamily="49" charset="0"/>
              </a:rPr>
              <a:t>end</a:t>
            </a:r>
            <a:r>
              <a:rPr lang="en-US" sz="1200" dirty="0">
                <a:latin typeface="Courier New" panose="02070309020205020404" pitchFamily="49" charset="0"/>
                <a:cs typeface="Courier New" panose="02070309020205020404" pitchFamily="49" charset="0"/>
              </a:rPr>
              <a:t> P;</a:t>
            </a:r>
          </a:p>
        </p:txBody>
      </p:sp>
    </p:spTree>
    <p:extLst>
      <p:ext uri="{BB962C8B-B14F-4D97-AF65-F5344CB8AC3E}">
        <p14:creationId xmlns:p14="http://schemas.microsoft.com/office/powerpoint/2010/main" val="1266933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sv" dirty="0"/>
              <a:t>O</a:t>
            </a:r>
            <a:r>
              <a:rPr lang="en-US" dirty="0"/>
              <a:t>PTIMICA Compiler Toolkit and</a:t>
            </a:r>
            <a:r>
              <a:rPr lang="sv" dirty="0"/>
              <a:t> JModelica.org</a:t>
            </a:r>
          </a:p>
        </p:txBody>
      </p:sp>
      <p:sp>
        <p:nvSpPr>
          <p:cNvPr id="87" name="Shape 87"/>
          <p:cNvSpPr txBox="1">
            <a:spLocks noGrp="1"/>
          </p:cNvSpPr>
          <p:nvPr>
            <p:ph type="body" idx="1"/>
          </p:nvPr>
        </p:nvSpPr>
        <p:spPr>
          <a:xfrm>
            <a:off x="471900" y="1919075"/>
            <a:ext cx="8222100" cy="27102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en-US" dirty="0"/>
              <a:t>Model Testing Toolkit</a:t>
            </a:r>
            <a:endParaRPr lang="sv" dirty="0"/>
          </a:p>
        </p:txBody>
      </p:sp>
      <p:sp>
        <p:nvSpPr>
          <p:cNvPr id="93" name="Shape 93"/>
          <p:cNvSpPr txBox="1">
            <a:spLocks noGrp="1"/>
          </p:cNvSpPr>
          <p:nvPr>
            <p:ph type="body" idx="1"/>
          </p:nvPr>
        </p:nvSpPr>
        <p:spPr>
          <a:xfrm>
            <a:off x="471900" y="1919075"/>
            <a:ext cx="8222100" cy="2710200"/>
          </a:xfrm>
          <a:prstGeom prst="rect">
            <a:avLst/>
          </a:prstGeom>
        </p:spPr>
        <p:txBody>
          <a:bodyPr lIns="91425" tIns="91425" rIns="91425" bIns="91425" anchor="t" anchorCtr="0">
            <a:noAutofit/>
          </a:bodyPr>
          <a:lstStyle/>
          <a:p>
            <a:pPr lvl="0">
              <a:spcBef>
                <a:spcPts val="0"/>
              </a:spcBef>
              <a:buNone/>
            </a:pPr>
            <a:endParaRPr dirty="0"/>
          </a:p>
        </p:txBody>
      </p:sp>
      <p:graphicFrame>
        <p:nvGraphicFramePr>
          <p:cNvPr id="2" name="Diagram 1">
            <a:extLst>
              <a:ext uri="{FF2B5EF4-FFF2-40B4-BE49-F238E27FC236}">
                <a16:creationId xmlns:a16="http://schemas.microsoft.com/office/drawing/2014/main" id="{4A771E42-F786-4BB0-97DF-833B5A14CE91}"/>
              </a:ext>
            </a:extLst>
          </p:cNvPr>
          <p:cNvGraphicFramePr/>
          <p:nvPr>
            <p:extLst>
              <p:ext uri="{D42A27DB-BD31-4B8C-83A1-F6EECF244321}">
                <p14:modId xmlns:p14="http://schemas.microsoft.com/office/powerpoint/2010/main" val="902745180"/>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US" dirty="0"/>
              <a:t>Dependency rules</a:t>
            </a:r>
            <a:endParaRPr lang="sv" dirty="0"/>
          </a:p>
        </p:txBody>
      </p:sp>
      <p:sp>
        <p:nvSpPr>
          <p:cNvPr id="99" name="Shape 99"/>
          <p:cNvSpPr txBox="1">
            <a:spLocks noGrp="1"/>
          </p:cNvSpPr>
          <p:nvPr>
            <p:ph type="body" idx="4294967295"/>
          </p:nvPr>
        </p:nvSpPr>
        <p:spPr>
          <a:xfrm>
            <a:off x="166861" y="619050"/>
            <a:ext cx="8977139" cy="4449357"/>
          </a:xfrm>
          <a:prstGeom prst="rect">
            <a:avLst/>
          </a:prstGeom>
        </p:spPr>
        <p:txBody>
          <a:bodyPr lIns="91425" tIns="91425" rIns="91425" bIns="91425" anchor="t" anchorCtr="0">
            <a:noAutofit/>
          </a:bodyPr>
          <a:lstStyle/>
          <a:p>
            <a:pPr marL="342900" indent="-342900"/>
            <a:r>
              <a:rPr lang="en-US" dirty="0"/>
              <a:t>A class depends on all classes referenced by resolvable accesses within it, not including accesses within paths.</a:t>
            </a:r>
          </a:p>
          <a:p>
            <a:pPr marL="342900" indent="-342900"/>
            <a:r>
              <a:rPr lang="en-US" dirty="0"/>
              <a:t>A class depends on its enclosing class.</a:t>
            </a:r>
          </a:p>
          <a:p>
            <a:pPr marL="342900" indent="-342900"/>
            <a:r>
              <a:rPr lang="en-US" dirty="0"/>
              <a:t>A class depends on all classes referenced by access paths within it. A unresolvable access can still contain resolvable accesses within its path.</a:t>
            </a:r>
          </a:p>
          <a:p>
            <a:pPr marL="342900" lvl="0" indent="-342900">
              <a:buFont typeface="+mj-lt"/>
              <a:buAutoNum type="arabicPeriod"/>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4E445-2DA2-41DB-AAFE-0FD1EDD6F21B}"/>
              </a:ext>
            </a:extLst>
          </p:cNvPr>
          <p:cNvSpPr>
            <a:spLocks noGrp="1"/>
          </p:cNvSpPr>
          <p:nvPr>
            <p:ph type="title"/>
          </p:nvPr>
        </p:nvSpPr>
        <p:spPr/>
        <p:txBody>
          <a:bodyPr/>
          <a:lstStyle/>
          <a:p>
            <a:r>
              <a:rPr lang="sv-SE" dirty="0"/>
              <a:t>Dependency rules</a:t>
            </a:r>
            <a:endParaRPr lang="en-US" dirty="0"/>
          </a:p>
        </p:txBody>
      </p:sp>
      <p:sp>
        <p:nvSpPr>
          <p:cNvPr id="3" name="Rectangle 2">
            <a:extLst>
              <a:ext uri="{FF2B5EF4-FFF2-40B4-BE49-F238E27FC236}">
                <a16:creationId xmlns:a16="http://schemas.microsoft.com/office/drawing/2014/main" id="{36A5D3DB-15F4-4F1B-A1B7-5D43E6E7C4DE}"/>
              </a:ext>
            </a:extLst>
          </p:cNvPr>
          <p:cNvSpPr/>
          <p:nvPr/>
        </p:nvSpPr>
        <p:spPr>
          <a:xfrm>
            <a:off x="166861" y="1148797"/>
            <a:ext cx="8757989" cy="1571712"/>
          </a:xfrm>
          <a:prstGeom prst="rect">
            <a:avLst/>
          </a:prstGeom>
        </p:spPr>
        <p:txBody>
          <a:bodyPr wrap="square">
            <a:spAutoFit/>
          </a:bodyPr>
          <a:lstStyle/>
          <a:p>
            <a:pPr marL="342900" lvl="0" indent="-342900">
              <a:lnSpc>
                <a:spcPct val="115000"/>
              </a:lnSpc>
              <a:spcAft>
                <a:spcPts val="1600"/>
              </a:spcAft>
              <a:buClr>
                <a:srgbClr val="737373"/>
              </a:buClr>
              <a:buSzPct val="100000"/>
              <a:buFont typeface="Arial" panose="020B0604020202020204" pitchFamily="34" charset="0"/>
              <a:buChar char="•"/>
            </a:pPr>
            <a:r>
              <a:rPr lang="en-US" sz="1800" dirty="0">
                <a:solidFill>
                  <a:srgbClr val="737373"/>
                </a:solidFill>
                <a:latin typeface="Roboto"/>
                <a:ea typeface="Roboto"/>
                <a:sym typeface="Roboto"/>
              </a:rPr>
              <a:t>A class depends on all classes enclosed by an accessed class. This does not include access within paths but if an access is not resolvable, the last resolvable access in the path will be used instead. </a:t>
            </a:r>
          </a:p>
          <a:p>
            <a:pPr marL="342900" lvl="0" indent="-342900">
              <a:lnSpc>
                <a:spcPct val="115000"/>
              </a:lnSpc>
              <a:spcAft>
                <a:spcPts val="1600"/>
              </a:spcAft>
              <a:buClr>
                <a:srgbClr val="737373"/>
              </a:buClr>
              <a:buSzPct val="100000"/>
              <a:buFont typeface="Arial" panose="020B0604020202020204" pitchFamily="34" charset="0"/>
              <a:buChar char="•"/>
            </a:pPr>
            <a:r>
              <a:rPr lang="en-US" sz="1800" dirty="0">
                <a:solidFill>
                  <a:srgbClr val="737373"/>
                </a:solidFill>
                <a:latin typeface="Roboto"/>
                <a:ea typeface="Roboto"/>
                <a:sym typeface="Roboto"/>
              </a:rPr>
              <a:t>Exception to Rule 4: Rule 4 is not applicable to import statements.</a:t>
            </a:r>
          </a:p>
        </p:txBody>
      </p:sp>
    </p:spTree>
    <p:extLst>
      <p:ext uri="{BB962C8B-B14F-4D97-AF65-F5344CB8AC3E}">
        <p14:creationId xmlns:p14="http://schemas.microsoft.com/office/powerpoint/2010/main" val="2123742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0" y="2095050"/>
            <a:ext cx="3279000" cy="953400"/>
          </a:xfrm>
          <a:prstGeom prst="rect">
            <a:avLst/>
          </a:prstGeom>
        </p:spPr>
        <p:txBody>
          <a:bodyPr lIns="91425" tIns="91425" rIns="91425" bIns="91425" anchor="ctr" anchorCtr="0">
            <a:noAutofit/>
          </a:bodyPr>
          <a:lstStyle/>
          <a:p>
            <a:pPr lvl="0" algn="ctr" rtl="0">
              <a:spcBef>
                <a:spcPts val="0"/>
              </a:spcBef>
              <a:buNone/>
            </a:pPr>
            <a:r>
              <a:rPr lang="sv"/>
              <a:t>Added functionality in GUI</a:t>
            </a:r>
          </a:p>
        </p:txBody>
      </p:sp>
      <p:pic>
        <p:nvPicPr>
          <p:cNvPr id="105" name="Shape 105" descr="MTT_Capture.PNG"/>
          <p:cNvPicPr preferRelativeResize="0"/>
          <p:nvPr/>
        </p:nvPicPr>
        <p:blipFill>
          <a:blip r:embed="rId3">
            <a:alphaModFix/>
          </a:blip>
          <a:stretch>
            <a:fillRect/>
          </a:stretch>
        </p:blipFill>
        <p:spPr>
          <a:xfrm>
            <a:off x="3405077" y="152400"/>
            <a:ext cx="5570073" cy="4838698"/>
          </a:xfrm>
          <a:prstGeom prst="rect">
            <a:avLst/>
          </a:prstGeom>
          <a:noFill/>
          <a:ln>
            <a:noFill/>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432</Words>
  <Application>Microsoft Office PowerPoint</Application>
  <PresentationFormat>On-screen Show (16:9)</PresentationFormat>
  <Paragraphs>76</Paragraphs>
  <Slides>13</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Roboto</vt:lpstr>
      <vt:lpstr>Arial</vt:lpstr>
      <vt:lpstr>Courier New</vt:lpstr>
      <vt:lpstr>Material</vt:lpstr>
      <vt:lpstr>Safe regression test selection for Modelica</vt:lpstr>
      <vt:lpstr>Safe test selection</vt:lpstr>
      <vt:lpstr>Modelica Bouncing Ball example</vt:lpstr>
      <vt:lpstr>Source tree name lookup limitations</vt:lpstr>
      <vt:lpstr>OPTIMICA Compiler Toolkit and JModelica.org</vt:lpstr>
      <vt:lpstr>Model Testing Toolkit</vt:lpstr>
      <vt:lpstr>Dependency rules</vt:lpstr>
      <vt:lpstr>Dependency rules</vt:lpstr>
      <vt:lpstr>Added functionality in GUI</vt:lpstr>
      <vt:lpstr>Resultat filer och klasser</vt:lpstr>
      <vt:lpstr>Resultat historiken</vt:lpstr>
      <vt:lpstr>Breakdown of the results</vt:lpstr>
      <vt:lpstr>Validation/Future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Presentera oss själva, exjobbet och Modelon</dc:title>
  <dc:creator>Erik Hedblom</dc:creator>
  <cp:lastModifiedBy>Kasper Rundquist</cp:lastModifiedBy>
  <cp:revision>12</cp:revision>
  <dcterms:modified xsi:type="dcterms:W3CDTF">2017-08-18T08:55:23Z</dcterms:modified>
</cp:coreProperties>
</file>